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7" r:id="rId2"/>
    <p:sldId id="256" r:id="rId3"/>
    <p:sldId id="260" r:id="rId4"/>
    <p:sldId id="261" r:id="rId5"/>
    <p:sldId id="311" r:id="rId6"/>
    <p:sldId id="258" r:id="rId7"/>
    <p:sldId id="305" r:id="rId8"/>
    <p:sldId id="308" r:id="rId9"/>
    <p:sldId id="291" r:id="rId10"/>
    <p:sldId id="293" r:id="rId11"/>
    <p:sldId id="306" r:id="rId12"/>
    <p:sldId id="266" r:id="rId13"/>
    <p:sldId id="296" r:id="rId14"/>
    <p:sldId id="267" r:id="rId15"/>
    <p:sldId id="297" r:id="rId16"/>
    <p:sldId id="270" r:id="rId17"/>
    <p:sldId id="272" r:id="rId18"/>
    <p:sldId id="309" r:id="rId19"/>
    <p:sldId id="294" r:id="rId20"/>
    <p:sldId id="304" r:id="rId21"/>
    <p:sldId id="300" r:id="rId22"/>
    <p:sldId id="273" r:id="rId23"/>
    <p:sldId id="274" r:id="rId24"/>
    <p:sldId id="302" r:id="rId25"/>
    <p:sldId id="301" r:id="rId26"/>
    <p:sldId id="275" r:id="rId27"/>
    <p:sldId id="310" r:id="rId28"/>
    <p:sldId id="285" r:id="rId29"/>
    <p:sldId id="286" r:id="rId30"/>
    <p:sldId id="303" r:id="rId31"/>
    <p:sldId id="287" r:id="rId32"/>
    <p:sldId id="288" r:id="rId33"/>
    <p:sldId id="289" r:id="rId34"/>
    <p:sldId id="307" r:id="rId35"/>
    <p:sldId id="299" r:id="rId36"/>
  </p:sldIdLst>
  <p:sldSz cx="12192000" cy="6858000"/>
  <p:notesSz cx="6858000" cy="9144000"/>
  <p:custDataLst>
    <p:tags r:id="rId38"/>
  </p:custData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0678B60-9749-674A-8A9B-E265C51BE182}">
          <p14:sldIdLst>
            <p14:sldId id="257"/>
            <p14:sldId id="256"/>
          </p14:sldIdLst>
        </p14:section>
        <p14:section name="Maximum Margin" id="{0C461D7D-B8D4-F24C-A1C9-8457064E64D9}">
          <p14:sldIdLst>
            <p14:sldId id="260"/>
            <p14:sldId id="261"/>
            <p14:sldId id="311"/>
            <p14:sldId id="258"/>
            <p14:sldId id="305"/>
            <p14:sldId id="308"/>
          </p14:sldIdLst>
        </p14:section>
        <p14:section name="Hinge Loss function" id="{DBA91C55-9829-C34C-A5D5-5BBF747109EB}">
          <p14:sldIdLst>
            <p14:sldId id="291"/>
            <p14:sldId id="293"/>
            <p14:sldId id="306"/>
          </p14:sldIdLst>
        </p14:section>
        <p14:section name="Solving QP" id="{885DAD8D-F983-B641-987B-AE32949AB6E4}">
          <p14:sldIdLst>
            <p14:sldId id="266"/>
            <p14:sldId id="296"/>
            <p14:sldId id="267"/>
            <p14:sldId id="297"/>
            <p14:sldId id="270"/>
            <p14:sldId id="272"/>
            <p14:sldId id="309"/>
          </p14:sldIdLst>
        </p14:section>
        <p14:section name="Gradient Descent" id="{2D4F3EEE-039F-6A40-AAD2-73CBD3E6581E}">
          <p14:sldIdLst>
            <p14:sldId id="294"/>
            <p14:sldId id="304"/>
          </p14:sldIdLst>
        </p14:section>
        <p14:section name="Soft Margin" id="{C1950363-68A6-B14B-9F48-45C125170709}">
          <p14:sldIdLst>
            <p14:sldId id="300"/>
            <p14:sldId id="273"/>
            <p14:sldId id="274"/>
            <p14:sldId id="302"/>
            <p14:sldId id="301"/>
            <p14:sldId id="275"/>
            <p14:sldId id="310"/>
          </p14:sldIdLst>
        </p14:section>
        <p14:section name="Kernel Tricks" id="{AA0513A6-6B2D-B346-8DE3-64F90D86A2F6}">
          <p14:sldIdLst>
            <p14:sldId id="285"/>
            <p14:sldId id="286"/>
            <p14:sldId id="303"/>
            <p14:sldId id="287"/>
            <p14:sldId id="288"/>
            <p14:sldId id="289"/>
            <p14:sldId id="307"/>
          </p14:sldIdLst>
        </p14:section>
        <p14:section name="Summary" id="{8AC45340-8CD8-D949-B8A9-A327C7710802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0432FF"/>
    <a:srgbClr val="73FB79"/>
    <a:srgbClr val="00FB92"/>
    <a:srgbClr val="76D6FF"/>
    <a:srgbClr val="00FA0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2" autoAdjust="0"/>
    <p:restoredTop sz="92162" autoAdjust="0"/>
  </p:normalViewPr>
  <p:slideViewPr>
    <p:cSldViewPr snapToGrid="0" snapToObjects="1">
      <p:cViewPr>
        <p:scale>
          <a:sx n="75" d="100"/>
          <a:sy n="75" d="100"/>
        </p:scale>
        <p:origin x="60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8D8B2-0259-234B-A749-B40B7FA28FA4}" type="datetimeFigureOut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7E094-75D1-C342-8934-3C09BAB9868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1102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xima_and_minima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Constraint_(mathematics)" TargetMode="External"/><Relationship Id="rId4" Type="http://schemas.openxmlformats.org/officeDocument/2006/relationships/hyperlink" Target="https://en.wikipedia.org/wiki/Function_(mathematics)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137025" y="0"/>
            <a:ext cx="3165475" cy="481013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ED9991-505F-4D7F-8E36-061EC94C824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134600" y="9110880"/>
            <a:ext cx="3169440" cy="4791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ABC57CA-2DCE-4329-A683-7AA4F166EB3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  <a:ea typeface="Bitstream Vera Sans" pitchFamily="2"/>
                <a:cs typeface="Lucida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Bitstream Vera Sans" pitchFamily="2"/>
              <a:cs typeface="Lucida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134600" y="9110880"/>
            <a:ext cx="3169440" cy="4791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0FE9676-6F95-4523-9CB8-6BF5C473056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  <a:ea typeface="Bitstream Vera Sans" pitchFamily="2"/>
                <a:cs typeface="Lucida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Bitstream Vera Sans" pitchFamily="2"/>
              <a:cs typeface="Lucida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57200" y="728663"/>
            <a:ext cx="6389688" cy="3595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3153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27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這個二次規劃</a:t>
            </a:r>
            <a:r>
              <a:rPr lang="en-US" altLang="zh-TW" dirty="0"/>
              <a:t>(quadratic programming)</a:t>
            </a:r>
            <a:r>
              <a:rPr lang="zh-TW" altLang="en-US" dirty="0"/>
              <a:t>的問題可以用</a:t>
            </a:r>
            <a:r>
              <a:rPr lang="en-US" altLang="zh-TW" dirty="0" err="1"/>
              <a:t>lagrange</a:t>
            </a:r>
            <a:r>
              <a:rPr lang="en-US" altLang="zh-TW" dirty="0"/>
              <a:t> multiplier</a:t>
            </a:r>
            <a:r>
              <a:rPr lang="zh-TW" altLang="en-US" dirty="0"/>
              <a:t>解</a:t>
            </a:r>
            <a:r>
              <a:rPr lang="en-US" altLang="zh-TW" dirty="0"/>
              <a:t>(</a:t>
            </a:r>
            <a:r>
              <a:rPr lang="zh-TW" altLang="en-US" dirty="0"/>
              <a:t>表示成</a:t>
            </a:r>
            <a:r>
              <a:rPr lang="en-US" altLang="zh-TW" dirty="0"/>
              <a:t>dual problem)</a:t>
            </a:r>
          </a:p>
          <a:p>
            <a:r>
              <a:rPr lang="zh-TW" altLang="en-US" dirty="0"/>
              <a:t>後面幾張投影片在講怎麼從上面那塊推導到下面這塊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A42AB-0CEC-4080-82C6-FED07DF0B790}" type="slidenum">
              <a:rPr lang="en-US" altLang="zh-TW" smtClean="0"/>
              <a:pPr/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1737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這個二次規劃的問題可以用</a:t>
            </a:r>
            <a:r>
              <a:rPr lang="en-US" altLang="zh-TW" dirty="0"/>
              <a:t>Lagrange multiplier</a:t>
            </a:r>
            <a:r>
              <a:rPr lang="zh-TW" altLang="en-US" dirty="0"/>
              <a:t>解</a:t>
            </a:r>
            <a:r>
              <a:rPr lang="en-US" altLang="zh-TW" dirty="0"/>
              <a:t>(</a:t>
            </a:r>
            <a:r>
              <a:rPr lang="zh-TW" altLang="en-US" dirty="0"/>
              <a:t>表示成</a:t>
            </a:r>
            <a:r>
              <a:rPr lang="en-US" altLang="zh-TW" dirty="0"/>
              <a:t>dual problem)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A42AB-0CEC-4080-82C6-FED07DF0B790}" type="slidenum">
              <a:rPr lang="en-US" altLang="zh-TW" smtClean="0"/>
              <a:pPr/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306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strategy for finding the local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axima and minima"/>
              </a:rPr>
              <a:t>maxima and minima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Function (mathematics)"/>
              </a:rPr>
              <a:t>function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subject to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onstraint (mathematics)"/>
              </a:rPr>
              <a:t>equality constraints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7E094-75D1-C342-8934-3C09BAB98685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1336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dirty="0"/>
              <a:t>If the training data is not linearly separable, </a:t>
            </a:r>
            <a:r>
              <a:rPr lang="en-US" altLang="zh-TW" sz="2400" i="1" dirty="0"/>
              <a:t>slack variables</a:t>
            </a:r>
            <a:r>
              <a:rPr lang="en-US" altLang="zh-TW" sz="2400" dirty="0"/>
              <a:t> </a:t>
            </a:r>
            <a:r>
              <a:rPr lang="el-GR" altLang="zh-TW" sz="2400" i="1" dirty="0">
                <a:cs typeface="Times New Roman" panose="02020603050405020304" pitchFamily="18" charset="0"/>
              </a:rPr>
              <a:t>ξ</a:t>
            </a:r>
            <a:r>
              <a:rPr lang="en-US" altLang="zh-TW" sz="2400" i="1" baseline="-25000" dirty="0" err="1"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/>
              <a:t>can be added to allow misclassification of difficult or noisy examples.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>
                <a:solidFill>
                  <a:schemeClr val="folHlink"/>
                </a:solidFill>
              </a:rPr>
              <a:t>Allow some errors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solidFill>
                  <a:schemeClr val="folHlink"/>
                </a:solidFill>
              </a:rPr>
              <a:t>Let some points be moved to where they belong, at a cost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/>
              <a:t>Still, try to minimize training set errors, and to place hyperplane </a:t>
            </a:r>
            <a:r>
              <a:rPr lang="en-US" altLang="en-US" sz="2400" dirty="0"/>
              <a:t>“</a:t>
            </a:r>
            <a:r>
              <a:rPr lang="en-US" altLang="zh-TW" sz="2400" dirty="0"/>
              <a:t>far</a:t>
            </a:r>
            <a:r>
              <a:rPr lang="en-US" altLang="en-US" sz="2400" dirty="0"/>
              <a:t>”</a:t>
            </a:r>
            <a:r>
              <a:rPr lang="en-US" altLang="zh-TW" sz="2400" dirty="0"/>
              <a:t> from each class (large margin)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7E094-75D1-C342-8934-3C09BAB98685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09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400" dirty="0"/>
              <a:t>The old formulation(</a:t>
            </a:r>
            <a:r>
              <a:rPr lang="zh-TW" altLang="en-US" sz="2400" dirty="0"/>
              <a:t> </a:t>
            </a:r>
            <a:r>
              <a:rPr lang="en-US" altLang="zh-TW" sz="2400" dirty="0"/>
              <a:t>hard margin):</a:t>
            </a:r>
          </a:p>
          <a:p>
            <a:pPr eaLnBrk="1" hangingPunct="1"/>
            <a:r>
              <a:rPr lang="en-US" altLang="zh-TW" sz="2400" dirty="0"/>
              <a:t>The new formulation( soft margin) incorporating </a:t>
            </a:r>
            <a:r>
              <a:rPr lang="en-US" altLang="zh-TW" sz="2400" i="1" u="sng" dirty="0"/>
              <a:t>slack variables</a:t>
            </a:r>
            <a:r>
              <a:rPr lang="en-US" altLang="zh-TW" sz="2400" dirty="0"/>
              <a:t>:</a:t>
            </a:r>
          </a:p>
          <a:p>
            <a:pPr eaLnBrk="1" hangingPunct="1"/>
            <a:r>
              <a:rPr lang="en-US" altLang="zh-TW" sz="2400" dirty="0"/>
              <a:t>Parameter </a:t>
            </a:r>
            <a:r>
              <a:rPr lang="en-US" altLang="zh-TW" sz="2400" i="1" dirty="0"/>
              <a:t>C</a:t>
            </a:r>
            <a:r>
              <a:rPr lang="en-US" altLang="zh-TW" sz="2400" dirty="0"/>
              <a:t> can be viewed as a way to control overfitting</a:t>
            </a:r>
          </a:p>
          <a:p>
            <a:pPr lvl="1" eaLnBrk="1" hangingPunct="1"/>
            <a:r>
              <a:rPr lang="en-US" altLang="zh-TW" sz="2000" dirty="0"/>
              <a:t>A regularization term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7E094-75D1-C342-8934-3C09BAB98685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2053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C605F-720C-457C-B3C1-4419BFADA406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AD67-66B5-42BF-841F-BEBE065867C4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1F01-1D86-454C-B1FC-3A8B7EF7902C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752600"/>
            <a:ext cx="508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752600"/>
            <a:ext cx="50800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267200"/>
            <a:ext cx="50800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8A42CC4-AD09-483E-997B-597FC85DC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C1EE7-EBE0-4A5B-8D14-9F232CB921A3}" type="datetime1">
              <a:rPr lang="zh-TW" altLang="en-US" smtClean="0"/>
              <a:t>2022/9/28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278A3B9-3F10-4B29-9117-8422F95B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490A2B-4569-44F4-9549-A831C19C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F2F6D6-1599-4E93-A578-D18464C6127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3524210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A02E-B806-472B-8504-3E54DCA7EF1E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5A8D0DC-06E9-486D-93A1-A54252775449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kumimoji="1"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53FF-873A-480A-8904-1C92C638357D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3E84-CDC6-4D08-B3CA-4D3ADB253DDE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DD4C4-EA16-494A-9A5D-281A34C84BA7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AD76-2BCF-42D0-9BA2-10D3BB72628C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0244-7470-4C17-8A01-AE2D498A2E95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9F207-1348-4860-AB17-484C843DF787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22F9BF0-1A19-41F0-8568-DE5ADD222F38}" type="datetime1">
              <a:rPr kumimoji="1" lang="zh-TW" altLang="en-US" smtClean="0"/>
              <a:t>2022/9/28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89BE402-0EF5-0646-ADC6-16273D22BB3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035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4.xml"/><Relationship Id="rId7" Type="http://schemas.openxmlformats.org/officeDocument/2006/relationships/image" Target="../media/image12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2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tiff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24.png"/><Relationship Id="rId10" Type="http://schemas.openxmlformats.org/officeDocument/2006/relationships/image" Target="../media/image30.tiff"/><Relationship Id="rId4" Type="http://schemas.openxmlformats.org/officeDocument/2006/relationships/image" Target="../media/image26.tiff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9.xml"/><Relationship Id="rId7" Type="http://schemas.openxmlformats.org/officeDocument/2006/relationships/image" Target="../media/image12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4.tif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6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4.xml"/><Relationship Id="rId7" Type="http://schemas.openxmlformats.org/officeDocument/2006/relationships/image" Target="../media/image12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greatlearning.com/blog/introduction-to-support-vector-machine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tiff"/><Relationship Id="rId5" Type="http://schemas.openxmlformats.org/officeDocument/2006/relationships/image" Target="../media/image63.tiff"/><Relationship Id="rId4" Type="http://schemas.openxmlformats.org/officeDocument/2006/relationships/image" Target="../media/image62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9.xml"/><Relationship Id="rId7" Type="http://schemas.openxmlformats.org/officeDocument/2006/relationships/image" Target="../media/image12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ork.caltech.edu/telecourse.html" TargetMode="External"/><Relationship Id="rId2" Type="http://schemas.openxmlformats.org/officeDocument/2006/relationships/hyperlink" Target="http://speech.ee.ntu.edu.tw/~tlkagk/courses_ML16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ms.tnssh.tn.edu.tw/board.php?courseID=90&amp;f=doc&amp;cid=4343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.xml"/><Relationship Id="rId7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9.xml"/><Relationship Id="rId7" Type="http://schemas.openxmlformats.org/officeDocument/2006/relationships/image" Target="../media/image1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tiff"/><Relationship Id="rId5" Type="http://schemas.openxmlformats.org/officeDocument/2006/relationships/image" Target="../media/image11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8000" dirty="0">
                <a:solidFill>
                  <a:srgbClr val="FF0000"/>
                </a:solidFill>
              </a:rPr>
              <a:t>AI Lecture 3</a:t>
            </a:r>
            <a:br>
              <a:rPr lang="en-US" altLang="zh-TW" sz="8000" dirty="0"/>
            </a:br>
            <a:r>
              <a:rPr lang="en-US" altLang="zh-TW" sz="8000" dirty="0"/>
              <a:t>Support Vector Machines</a:t>
            </a:r>
            <a:endParaRPr lang="zh-TW" altLang="en-US" sz="8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69847" y="4389120"/>
            <a:ext cx="9235295" cy="1692366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Chia-Hui Chang</a:t>
            </a:r>
          </a:p>
          <a:p>
            <a:r>
              <a:rPr lang="en-US" altLang="zh-TW" sz="2400" dirty="0"/>
              <a:t>2022/9/29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355637-B480-4B26-8E25-DF608DAA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839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Linear SVM 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3200" dirty="0"/>
              <a:t>Step 1: Function (Model)</a:t>
            </a:r>
            <a:br>
              <a:rPr lang="en-US" altLang="zh-TW" sz="3200" dirty="0"/>
            </a:br>
            <a:endParaRPr lang="en-US" altLang="zh-TW" sz="3200" dirty="0"/>
          </a:p>
          <a:p>
            <a:endParaRPr lang="en-US" altLang="zh-TW" sz="3200" dirty="0"/>
          </a:p>
          <a:p>
            <a:r>
              <a:rPr lang="en-US" altLang="zh-TW" sz="3200" dirty="0"/>
              <a:t>Step 2: Loss function </a:t>
            </a:r>
          </a:p>
          <a:p>
            <a:endParaRPr lang="en-US" altLang="zh-TW" sz="3200" dirty="0"/>
          </a:p>
          <a:p>
            <a:endParaRPr lang="en-US" altLang="zh-TW" sz="3200" dirty="0"/>
          </a:p>
          <a:p>
            <a:r>
              <a:rPr lang="en-US" altLang="zh-TW" sz="3200" dirty="0"/>
              <a:t>Step 3: gradient descent?</a:t>
            </a:r>
            <a:br>
              <a:rPr lang="en-US" altLang="zh-TW" sz="3200" dirty="0"/>
            </a:br>
            <a:endParaRPr lang="en-US" altLang="zh-TW" sz="3200" dirty="0"/>
          </a:p>
          <a:p>
            <a:endParaRPr kumimoji="1" lang="zh-TW" altLang="en-US" sz="32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231CB7-4073-4165-AAC4-2D613534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D85B2-ABB0-4C0E-9800-93B1A0C7D0BC}" type="slidenum">
              <a:rPr lang="en-US" altLang="zh-TW" smtClean="0"/>
              <a:pPr/>
              <a:t>10</a:t>
            </a:fld>
            <a:endParaRPr lang="en-US" altLang="zh-TW"/>
          </a:p>
        </p:txBody>
      </p:sp>
      <p:sp>
        <p:nvSpPr>
          <p:cNvPr id="7" name="矩形 6"/>
          <p:cNvSpPr/>
          <p:nvPr/>
        </p:nvSpPr>
        <p:spPr>
          <a:xfrm>
            <a:off x="5215128" y="642973"/>
            <a:ext cx="67360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Calibri" charset="0"/>
              </a:rPr>
              <a:t>Neural Network version: </a:t>
            </a:r>
            <a:endParaRPr lang="en-US" altLang="zh-TW" dirty="0"/>
          </a:p>
          <a:p>
            <a:r>
              <a:rPr lang="en-US" altLang="zh-TW" dirty="0" err="1">
                <a:latin typeface="Calibri" charset="0"/>
              </a:rPr>
              <a:t>Yichuan</a:t>
            </a:r>
            <a:r>
              <a:rPr lang="en-US" altLang="zh-TW" dirty="0">
                <a:latin typeface="Calibri" charset="0"/>
              </a:rPr>
              <a:t> Tang , “</a:t>
            </a:r>
            <a:r>
              <a:rPr lang="en-US" altLang="zh-TW" dirty="0">
                <a:solidFill>
                  <a:srgbClr val="FF0000"/>
                </a:solidFill>
                <a:latin typeface="Calibri" charset="0"/>
              </a:rPr>
              <a:t>Deep Learning using Linear Support Vector Machines</a:t>
            </a:r>
            <a:r>
              <a:rPr lang="en-US" altLang="zh-TW" dirty="0">
                <a:latin typeface="Calibri" charset="0"/>
              </a:rPr>
              <a:t>”, </a:t>
            </a:r>
            <a:r>
              <a:rPr lang="en-US" altLang="zh-TW" dirty="0">
                <a:solidFill>
                  <a:srgbClr val="0432FF"/>
                </a:solidFill>
                <a:latin typeface="Calibri" charset="0"/>
              </a:rPr>
              <a:t>ICML 2013 Challenges in Representation Learning Workshop </a:t>
            </a:r>
            <a:endParaRPr lang="en-US" altLang="zh-TW" dirty="0">
              <a:solidFill>
                <a:srgbClr val="0432FF"/>
              </a:solidFill>
              <a:effectLst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2621933"/>
            <a:ext cx="5947229" cy="99473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275" y="3644097"/>
            <a:ext cx="4801507" cy="1528200"/>
          </a:xfrm>
          <a:prstGeom prst="rect">
            <a:avLst/>
          </a:prstGeom>
        </p:spPr>
      </p:pic>
      <p:sp>
        <p:nvSpPr>
          <p:cNvPr id="10" name="圓角矩形圖說文字 9"/>
          <p:cNvSpPr/>
          <p:nvPr/>
        </p:nvSpPr>
        <p:spPr>
          <a:xfrm>
            <a:off x="9993086" y="2334986"/>
            <a:ext cx="1812471" cy="784313"/>
          </a:xfrm>
          <a:prstGeom prst="wedgeRoundRectCallout">
            <a:avLst>
              <a:gd name="adj1" fmla="val -53265"/>
              <a:gd name="adj2" fmla="val 9164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>
                <a:solidFill>
                  <a:srgbClr val="0070C0"/>
                </a:solidFill>
              </a:rPr>
              <a:t>Regularization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46029" y="3709413"/>
            <a:ext cx="947057" cy="5027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430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6F61EF0-E534-4F83-AE78-B641968231A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180EE4E-1FF8-4C8E-AD60-BCB06F42EB5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54E98F9-D344-41B7-AFBC-4D0B556C7CD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下列有關 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Hinge Loss Function </a:t>
            </a:r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何者錯誤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?</a:t>
            </a:r>
            <a:endParaRPr lang="zh-TW" altLang="en-US" sz="3600" b="1" dirty="0">
              <a:solidFill>
                <a:srgbClr val="5B5B5B"/>
              </a:solidFill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A1799E-5419-4304-93CA-5797D39292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96BEA6C-4CDA-4433-B000-2CEB0305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817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8082232-F415-4DA8-B495-EAA8601800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6075" y="340321"/>
            <a:ext cx="10222173" cy="1609344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70C0"/>
                </a:solidFill>
              </a:rPr>
              <a:t>Solve the Optimization problem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AD363C34-4455-4C84-B882-78CD6FAD86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06075" y="1673479"/>
            <a:ext cx="10058400" cy="405079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800" i="1" dirty="0">
                <a:solidFill>
                  <a:srgbClr val="0070C0"/>
                </a:solidFill>
              </a:rPr>
              <a:t>Quadratic optimization problem</a:t>
            </a:r>
            <a:r>
              <a:rPr lang="en-US" altLang="zh-TW" sz="2800" i="1" dirty="0"/>
              <a:t>: </a:t>
            </a:r>
          </a:p>
          <a:p>
            <a:pPr eaLnBrk="1" hangingPunct="1"/>
            <a:endParaRPr lang="en-US" altLang="zh-TW" sz="2800" i="1" dirty="0"/>
          </a:p>
          <a:p>
            <a:pPr eaLnBrk="1" hangingPunct="1"/>
            <a:endParaRPr lang="en-US" altLang="zh-TW" sz="2400" i="1" dirty="0"/>
          </a:p>
          <a:p>
            <a:pPr eaLnBrk="1" hangingPunct="1"/>
            <a:endParaRPr lang="en-US" altLang="zh-TW" sz="4000" i="1" dirty="0"/>
          </a:p>
          <a:p>
            <a:pPr eaLnBrk="1" hangingPunct="1"/>
            <a:r>
              <a:rPr lang="en-US" altLang="zh-TW" sz="2800" dirty="0"/>
              <a:t>A better formulation</a:t>
            </a:r>
          </a:p>
        </p:txBody>
      </p:sp>
      <p:sp>
        <p:nvSpPr>
          <p:cNvPr id="32769" name="Slide Number Placeholder 5">
            <a:extLst>
              <a:ext uri="{FF2B5EF4-FFF2-40B4-BE49-F238E27FC236}">
                <a16:creationId xmlns:a16="http://schemas.microsoft.com/office/drawing/2014/main" id="{7752645D-1F49-44D6-A0F7-CBDBF459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C59DDE3-E429-4B96-9381-6CFF3AE7B7CA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12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2772" name="Text Box 4">
            <a:extLst>
              <a:ext uri="{FF2B5EF4-FFF2-40B4-BE49-F238E27FC236}">
                <a16:creationId xmlns:a16="http://schemas.microsoft.com/office/drawing/2014/main" id="{5B50DE49-2398-4F7B-935C-8DCD59704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849197"/>
            <a:ext cx="5886450" cy="1671637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dirty="0">
                <a:latin typeface="Times New Roman" panose="02020603050405020304" pitchFamily="18" charset="0"/>
              </a:rPr>
              <a:t>Find </a:t>
            </a:r>
            <a:r>
              <a:rPr lang="en-US" altLang="zh-TW" b="1" dirty="0">
                <a:latin typeface="Times New Roman" panose="02020603050405020304" pitchFamily="18" charset="0"/>
              </a:rPr>
              <a:t>w</a:t>
            </a:r>
            <a:r>
              <a:rPr lang="en-US" altLang="zh-TW" dirty="0">
                <a:latin typeface="Times New Roman" panose="02020603050405020304" pitchFamily="18" charset="0"/>
              </a:rPr>
              <a:t> and </a:t>
            </a:r>
            <a:r>
              <a:rPr lang="en-US" altLang="zh-TW" i="1" dirty="0">
                <a:latin typeface="Times New Roman" panose="02020603050405020304" pitchFamily="18" charset="0"/>
              </a:rPr>
              <a:t>b</a:t>
            </a:r>
            <a:r>
              <a:rPr lang="en-US" altLang="zh-TW" dirty="0">
                <a:latin typeface="Times New Roman" panose="02020603050405020304" pitchFamily="18" charset="0"/>
              </a:rPr>
              <a:t> such that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dirty="0">
                <a:latin typeface="Times New Roman" panose="02020603050405020304" pitchFamily="18" charset="0"/>
              </a:rPr>
              <a:t>                is maximized; and for all </a:t>
            </a:r>
            <a:r>
              <a:rPr lang="en-US" altLang="zh-TW" sz="2800" dirty="0">
                <a:latin typeface="Times New Roman" panose="02020603050405020304" pitchFamily="18" charset="0"/>
              </a:rPr>
              <a:t>{</a:t>
            </a:r>
            <a:r>
              <a:rPr lang="en-US" altLang="zh-TW" dirty="0">
                <a:latin typeface="Times New Roman" panose="02020603050405020304" pitchFamily="18" charset="0"/>
              </a:rPr>
              <a:t>(</a:t>
            </a:r>
            <a:r>
              <a:rPr lang="en-US" altLang="zh-TW" sz="2800" b="1" dirty="0">
                <a:latin typeface="Times New Roman" panose="02020603050405020304" pitchFamily="18" charset="0"/>
              </a:rPr>
              <a:t>x</a:t>
            </a:r>
            <a:r>
              <a:rPr lang="en-US" altLang="zh-TW" sz="2800" b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TW" sz="2800" b="1" dirty="0">
                <a:latin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</a:rPr>
              <a:t>, </a:t>
            </a:r>
            <a:r>
              <a:rPr lang="en-US" altLang="zh-TW" sz="2800" i="1" dirty="0" err="1">
                <a:latin typeface="Times New Roman" panose="02020603050405020304" pitchFamily="18" charset="0"/>
              </a:rPr>
              <a:t>y</a:t>
            </a:r>
            <a:r>
              <a:rPr lang="en-US" altLang="zh-TW" sz="2800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sz="2800" dirty="0">
                <a:latin typeface="Times New Roman" panose="02020603050405020304" pitchFamily="18" charset="0"/>
              </a:rPr>
              <a:t>)}</a:t>
            </a:r>
            <a:endParaRPr lang="en-US" altLang="zh-TW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TW" b="1" dirty="0" err="1">
                <a:latin typeface="Times New Roman" panose="02020603050405020304" pitchFamily="18" charset="0"/>
              </a:rPr>
              <a:t>w</a:t>
            </a:r>
            <a:r>
              <a:rPr lang="en-US" altLang="zh-TW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TW" b="1" dirty="0" err="1">
                <a:latin typeface="Times New Roman" panose="02020603050405020304" pitchFamily="18" charset="0"/>
              </a:rPr>
              <a:t>x</a:t>
            </a:r>
            <a:r>
              <a:rPr lang="en-US" altLang="zh-TW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+ </a:t>
            </a:r>
            <a:r>
              <a:rPr lang="en-US" altLang="zh-TW" i="1" dirty="0">
                <a:latin typeface="Times New Roman" panose="02020603050405020304" pitchFamily="18" charset="0"/>
              </a:rPr>
              <a:t>b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if </a:t>
            </a:r>
            <a:r>
              <a:rPr lang="en-US" altLang="zh-TW" i="1" dirty="0" err="1">
                <a:latin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dirty="0">
                <a:latin typeface="Times New Roman" panose="02020603050405020304" pitchFamily="18" charset="0"/>
              </a:rPr>
              <a:t>=1;   </a:t>
            </a:r>
            <a:r>
              <a:rPr lang="en-US" altLang="zh-TW" b="1" dirty="0" err="1">
                <a:latin typeface="Times New Roman" panose="02020603050405020304" pitchFamily="18" charset="0"/>
              </a:rPr>
              <a:t>w</a:t>
            </a:r>
            <a:r>
              <a:rPr lang="en-US" altLang="zh-TW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TW" b="1" dirty="0" err="1">
                <a:latin typeface="Times New Roman" panose="02020603050405020304" pitchFamily="18" charset="0"/>
              </a:rPr>
              <a:t>x</a:t>
            </a:r>
            <a:r>
              <a:rPr lang="en-US" altLang="zh-TW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+ </a:t>
            </a:r>
            <a:r>
              <a:rPr lang="en-US" altLang="zh-TW" i="1" dirty="0">
                <a:latin typeface="Times New Roman" panose="02020603050405020304" pitchFamily="18" charset="0"/>
              </a:rPr>
              <a:t>b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-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 if 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-1</a:t>
            </a:r>
          </a:p>
        </p:txBody>
      </p:sp>
      <p:graphicFrame>
        <p:nvGraphicFramePr>
          <p:cNvPr id="32773" name="Object 2">
            <a:extLst>
              <a:ext uri="{FF2B5EF4-FFF2-40B4-BE49-F238E27FC236}">
                <a16:creationId xmlns:a16="http://schemas.microsoft.com/office/drawing/2014/main" id="{24A39AF8-8542-4E4B-8A1C-764A12CADB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97300" y="3008313"/>
          <a:ext cx="808038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Equation" r:id="rId3" imgW="520700" imgH="444500" progId="Equation.3">
                  <p:embed/>
                </p:oleObj>
              </mc:Choice>
              <mc:Fallback>
                <p:oleObj name="Equation" r:id="rId3" imgW="5207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300" y="3008313"/>
                        <a:ext cx="808038" cy="69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Text Box 6">
            <a:extLst>
              <a:ext uri="{FF2B5EF4-FFF2-40B4-BE49-F238E27FC236}">
                <a16:creationId xmlns:a16="http://schemas.microsoft.com/office/drawing/2014/main" id="{71859B61-A219-492D-A3F7-5B7BFF143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6858000"/>
            <a:ext cx="6657975" cy="1671637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dirty="0">
                <a:latin typeface="Times New Roman" panose="02020603050405020304" pitchFamily="18" charset="0"/>
              </a:rPr>
              <a:t>Find </a:t>
            </a:r>
            <a:r>
              <a:rPr lang="en-US" altLang="zh-TW" b="1" dirty="0">
                <a:latin typeface="Times New Roman" panose="02020603050405020304" pitchFamily="18" charset="0"/>
              </a:rPr>
              <a:t>w</a:t>
            </a:r>
            <a:r>
              <a:rPr lang="en-US" altLang="zh-TW" dirty="0">
                <a:latin typeface="Times New Roman" panose="02020603050405020304" pitchFamily="18" charset="0"/>
              </a:rPr>
              <a:t> and </a:t>
            </a:r>
            <a:r>
              <a:rPr lang="en-US" altLang="zh-TW" i="1" dirty="0">
                <a:latin typeface="Times New Roman" panose="02020603050405020304" pitchFamily="18" charset="0"/>
              </a:rPr>
              <a:t>b</a:t>
            </a:r>
            <a:r>
              <a:rPr lang="en-US" altLang="zh-TW" dirty="0">
                <a:latin typeface="Times New Roman" panose="02020603050405020304" pitchFamily="18" charset="0"/>
              </a:rPr>
              <a:t> such that</a:t>
            </a:r>
          </a:p>
          <a:p>
            <a:pPr eaLnBrk="1" hangingPunct="1">
              <a:spcBef>
                <a:spcPct val="50000"/>
              </a:spcBef>
            </a:pPr>
            <a:r>
              <a:rPr lang="el-GR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=½ </a:t>
            </a:r>
            <a:r>
              <a:rPr lang="en-US" altLang="zh-TW" b="1" dirty="0" err="1">
                <a:latin typeface="Times New Roman" panose="02020603050405020304" pitchFamily="18" charset="0"/>
              </a:rPr>
              <a:t>w</a:t>
            </a:r>
            <a:r>
              <a:rPr lang="en-US" altLang="zh-TW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TW" b="1" dirty="0" err="1">
                <a:latin typeface="Times New Roman" panose="02020603050405020304" pitchFamily="18" charset="0"/>
              </a:rPr>
              <a:t>w</a:t>
            </a:r>
            <a:r>
              <a:rPr lang="en-US" altLang="zh-TW" dirty="0">
                <a:latin typeface="Times New Roman" panose="02020603050405020304" pitchFamily="18" charset="0"/>
              </a:rPr>
              <a:t>  is minimized;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dirty="0">
                <a:latin typeface="Times New Roman" panose="02020603050405020304" pitchFamily="18" charset="0"/>
              </a:rPr>
              <a:t>and for all </a:t>
            </a:r>
            <a:r>
              <a:rPr lang="en-US" altLang="zh-TW" sz="2800" dirty="0">
                <a:latin typeface="Times New Roman" panose="02020603050405020304" pitchFamily="18" charset="0"/>
              </a:rPr>
              <a:t>{</a:t>
            </a:r>
            <a:r>
              <a:rPr lang="en-US" altLang="zh-TW" dirty="0">
                <a:latin typeface="Times New Roman" panose="02020603050405020304" pitchFamily="18" charset="0"/>
              </a:rPr>
              <a:t>(</a:t>
            </a:r>
            <a:r>
              <a:rPr lang="en-US" altLang="zh-TW" sz="2800" b="1" dirty="0">
                <a:latin typeface="Times New Roman" panose="02020603050405020304" pitchFamily="18" charset="0"/>
              </a:rPr>
              <a:t>x</a:t>
            </a:r>
            <a:r>
              <a:rPr lang="en-US" altLang="zh-TW" sz="2800" b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TW" sz="2800" b="1" dirty="0">
                <a:latin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</a:rPr>
              <a:t>,</a:t>
            </a:r>
            <a:r>
              <a:rPr lang="en-US" altLang="zh-TW" sz="2800" i="1" dirty="0" err="1">
                <a:latin typeface="Times New Roman" panose="02020603050405020304" pitchFamily="18" charset="0"/>
              </a:rPr>
              <a:t>y</a:t>
            </a:r>
            <a:r>
              <a:rPr lang="en-US" altLang="zh-TW" sz="2800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sz="2800" dirty="0">
                <a:latin typeface="Times New Roman" panose="02020603050405020304" pitchFamily="18" charset="0"/>
              </a:rPr>
              <a:t>)}</a:t>
            </a:r>
            <a:r>
              <a:rPr lang="en-US" altLang="zh-TW" dirty="0">
                <a:latin typeface="Times New Roman" panose="02020603050405020304" pitchFamily="18" charset="0"/>
              </a:rPr>
              <a:t>:    </a:t>
            </a:r>
            <a:r>
              <a:rPr lang="en-US" altLang="zh-TW" i="1" dirty="0" err="1">
                <a:latin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dirty="0">
                <a:latin typeface="Times New Roman" panose="02020603050405020304" pitchFamily="18" charset="0"/>
              </a:rPr>
              <a:t> (</a:t>
            </a:r>
            <a:r>
              <a:rPr lang="en-US" altLang="zh-TW" b="1" dirty="0" err="1">
                <a:latin typeface="Times New Roman" panose="02020603050405020304" pitchFamily="18" charset="0"/>
              </a:rPr>
              <a:t>w</a:t>
            </a:r>
            <a:r>
              <a:rPr lang="en-US" altLang="zh-TW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TW" b="1" dirty="0" err="1">
                <a:latin typeface="Times New Roman" panose="02020603050405020304" pitchFamily="18" charset="0"/>
              </a:rPr>
              <a:t>x</a:t>
            </a:r>
            <a:r>
              <a:rPr lang="en-US" altLang="zh-TW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+ </a:t>
            </a:r>
            <a:r>
              <a:rPr lang="en-US" altLang="zh-TW" i="1" dirty="0">
                <a:latin typeface="Times New Roman" panose="02020603050405020304" pitchFamily="18" charset="0"/>
              </a:rPr>
              <a:t>b</a:t>
            </a:r>
            <a:r>
              <a:rPr lang="en-US" altLang="zh-TW" dirty="0">
                <a:latin typeface="Times New Roman" panose="02020603050405020304" pitchFamily="18" charset="0"/>
              </a:rPr>
              <a:t>)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2775" name="TextBox 4">
            <a:extLst>
              <a:ext uri="{FF2B5EF4-FFF2-40B4-BE49-F238E27FC236}">
                <a16:creationId xmlns:a16="http://schemas.microsoft.com/office/drawing/2014/main" id="{058CBCC4-FD42-43F9-891B-4F9C93ACF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-33338"/>
            <a:ext cx="10985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15.1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373" y="2166299"/>
            <a:ext cx="4794790" cy="1749210"/>
          </a:xfrm>
          <a:prstGeom prst="rect">
            <a:avLst/>
          </a:prstGeom>
          <a:ln w="38100">
            <a:noFill/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703" y="4520459"/>
            <a:ext cx="7880511" cy="1642190"/>
          </a:xfrm>
          <a:prstGeom prst="rect">
            <a:avLst/>
          </a:prstGeom>
          <a:ln w="38100">
            <a:noFill/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1507236"/>
            <a:ext cx="2932113" cy="3808171"/>
          </a:xfrm>
          <a:prstGeom prst="rect">
            <a:avLst/>
          </a:prstGeom>
        </p:spPr>
      </p:pic>
      <p:sp>
        <p:nvSpPr>
          <p:cNvPr id="12" name="語音泡泡: 矩形 11">
            <a:extLst>
              <a:ext uri="{FF2B5EF4-FFF2-40B4-BE49-F238E27FC236}">
                <a16:creationId xmlns:a16="http://schemas.microsoft.com/office/drawing/2014/main" id="{724E45FB-6805-43D1-86E4-3E772A85B78C}"/>
              </a:ext>
            </a:extLst>
          </p:cNvPr>
          <p:cNvSpPr/>
          <p:nvPr/>
        </p:nvSpPr>
        <p:spPr>
          <a:xfrm>
            <a:off x="7774632" y="4723630"/>
            <a:ext cx="989836" cy="578458"/>
          </a:xfrm>
          <a:prstGeom prst="wedgeRectCallout">
            <a:avLst>
              <a:gd name="adj1" fmla="val -68895"/>
              <a:gd name="adj2" fmla="val 389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式</a:t>
            </a:r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925960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Lagrange Formulation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71" y="1667151"/>
            <a:ext cx="8378371" cy="17021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751" y="4815671"/>
            <a:ext cx="3981913" cy="199095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258264" y="3377796"/>
            <a:ext cx="11436331" cy="1318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Intuition: If  </a:t>
            </a:r>
            <a:r>
              <a:rPr lang="en-US" altLang="zh-TW" sz="2400" i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TW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TW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TW" sz="24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TW" sz="2400" b="1" baseline="300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TW" sz="24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TW" sz="2400" b="1" baseline="-250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TW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+ </a:t>
            </a:r>
            <a:r>
              <a:rPr lang="en-US" altLang="zh-TW" sz="24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TW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TW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 </a:t>
            </a:r>
            <a:r>
              <a:rPr lang="en-US" altLang="zh-TW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kumimoji="1" lang="en-US" altLang="zh-TW" sz="2400" dirty="0"/>
              <a:t>(i.e. correct classification)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TW" sz="2400" dirty="0"/>
              <a:t>then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solidFill>
                  <a:srgbClr val="0070C0"/>
                </a:solidFill>
              </a:rPr>
              <a:t>α</a:t>
            </a:r>
            <a:r>
              <a:rPr kumimoji="1" lang="en-US" altLang="zh-TW" sz="2400" baseline="-25000" dirty="0">
                <a:solidFill>
                  <a:srgbClr val="0070C0"/>
                </a:solidFill>
              </a:rPr>
              <a:t>n</a:t>
            </a:r>
            <a:r>
              <a:rPr kumimoji="1" lang="en-US" altLang="zh-TW" sz="2400" dirty="0">
                <a:solidFill>
                  <a:srgbClr val="0070C0"/>
                </a:solidFill>
              </a:rPr>
              <a:t>=0</a:t>
            </a:r>
            <a:r>
              <a:rPr kumimoji="1" lang="en-US" altLang="zh-TW" sz="2400" dirty="0"/>
              <a:t> </a:t>
            </a:r>
          </a:p>
          <a:p>
            <a:r>
              <a:rPr kumimoji="1" lang="en-US" altLang="zh-TW" sz="2400" dirty="0"/>
              <a:t>else </a:t>
            </a:r>
            <a:r>
              <a:rPr kumimoji="1" lang="en-US" altLang="zh-TW" sz="2400" dirty="0">
                <a:solidFill>
                  <a:srgbClr val="0070C0"/>
                </a:solidFill>
              </a:rPr>
              <a:t>α</a:t>
            </a:r>
            <a:r>
              <a:rPr kumimoji="1" lang="en-US" altLang="zh-TW" sz="2400" baseline="-25000" dirty="0">
                <a:solidFill>
                  <a:srgbClr val="0070C0"/>
                </a:solidFill>
              </a:rPr>
              <a:t>n</a:t>
            </a:r>
            <a:r>
              <a:rPr kumimoji="1" lang="en-US" altLang="zh-TW" sz="2400" dirty="0">
                <a:solidFill>
                  <a:srgbClr val="0070C0"/>
                </a:solidFill>
              </a:rPr>
              <a:t>&gt;0 (i.e. penalty)</a:t>
            </a:r>
            <a:r>
              <a:rPr kumimoji="1" lang="en-US" altLang="zh-TW" sz="2400" dirty="0"/>
              <a:t>.</a:t>
            </a:r>
          </a:p>
          <a:p>
            <a:pPr>
              <a:lnSpc>
                <a:spcPct val="150000"/>
              </a:lnSpc>
            </a:pPr>
            <a:endParaRPr kumimoji="1"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190171" y="4190231"/>
            <a:ext cx="5889171" cy="57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Solve for unstrained QP:</a:t>
            </a:r>
            <a:endParaRPr kumimoji="1" lang="zh-TW" altLang="en-US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6134869" y="4843712"/>
            <a:ext cx="3075624" cy="1992772"/>
            <a:chOff x="9194081" y="4675861"/>
            <a:chExt cx="2598780" cy="1770428"/>
          </a:xfrm>
        </p:grpSpPr>
        <p:grpSp>
          <p:nvGrpSpPr>
            <p:cNvPr id="9" name="群組 8"/>
            <p:cNvGrpSpPr/>
            <p:nvPr/>
          </p:nvGrpSpPr>
          <p:grpSpPr>
            <a:xfrm>
              <a:off x="9849761" y="4675861"/>
              <a:ext cx="1943100" cy="1770428"/>
              <a:chOff x="9686471" y="4675861"/>
              <a:chExt cx="1943100" cy="1770428"/>
            </a:xfrm>
          </p:grpSpPr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86471" y="4675861"/>
                <a:ext cx="1943100" cy="800100"/>
              </a:xfrm>
              <a:prstGeom prst="rect">
                <a:avLst/>
              </a:prstGeom>
            </p:spPr>
          </p:pic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86471" y="5658889"/>
                <a:ext cx="1701800" cy="787400"/>
              </a:xfrm>
              <a:prstGeom prst="rect">
                <a:avLst/>
              </a:prstGeom>
            </p:spPr>
          </p:pic>
        </p:grpSp>
        <p:sp>
          <p:nvSpPr>
            <p:cNvPr id="11" name="文字方塊 10"/>
            <p:cNvSpPr txBox="1"/>
            <p:nvPr/>
          </p:nvSpPr>
          <p:spPr>
            <a:xfrm>
              <a:off x="9194081" y="5252489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4400" dirty="0"/>
                <a:t>➾</a:t>
              </a:r>
              <a:endParaRPr kumimoji="1" lang="zh-TW" altLang="en-US" sz="4400" dirty="0"/>
            </a:p>
          </p:txBody>
        </p:sp>
      </p:grpSp>
      <p:sp>
        <p:nvSpPr>
          <p:cNvPr id="13" name="矩形 12"/>
          <p:cNvSpPr/>
          <p:nvPr/>
        </p:nvSpPr>
        <p:spPr>
          <a:xfrm>
            <a:off x="5048599" y="2934512"/>
            <a:ext cx="1215723" cy="4392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3C1EFFCB-AD12-4AA4-A27C-58BD27DC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15" name="右大括弧 14">
            <a:extLst>
              <a:ext uri="{FF2B5EF4-FFF2-40B4-BE49-F238E27FC236}">
                <a16:creationId xmlns:a16="http://schemas.microsoft.com/office/drawing/2014/main" id="{133B6506-6C93-4CE6-8C17-B26058E96F76}"/>
              </a:ext>
            </a:extLst>
          </p:cNvPr>
          <p:cNvSpPr/>
          <p:nvPr/>
        </p:nvSpPr>
        <p:spPr>
          <a:xfrm>
            <a:off x="9416374" y="4922196"/>
            <a:ext cx="284532" cy="18093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C53D3243-6E47-4D52-B9BB-222F67AFC34C}"/>
              </a:ext>
            </a:extLst>
          </p:cNvPr>
          <p:cNvSpPr/>
          <p:nvPr/>
        </p:nvSpPr>
        <p:spPr>
          <a:xfrm>
            <a:off x="10112942" y="5401532"/>
            <a:ext cx="1619175" cy="578458"/>
          </a:xfrm>
          <a:prstGeom prst="wedgeRectCallout">
            <a:avLst>
              <a:gd name="adj1" fmla="val -68895"/>
              <a:gd name="adj2" fmla="val 389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代入式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7" name="語音泡泡: 矩形 16">
            <a:extLst>
              <a:ext uri="{FF2B5EF4-FFF2-40B4-BE49-F238E27FC236}">
                <a16:creationId xmlns:a16="http://schemas.microsoft.com/office/drawing/2014/main" id="{B39EF52D-F61F-4ACE-992F-215EDFC168A7}"/>
              </a:ext>
            </a:extLst>
          </p:cNvPr>
          <p:cNvSpPr/>
          <p:nvPr/>
        </p:nvSpPr>
        <p:spPr>
          <a:xfrm>
            <a:off x="10011994" y="1692057"/>
            <a:ext cx="989836" cy="578458"/>
          </a:xfrm>
          <a:prstGeom prst="wedgeRectCallout">
            <a:avLst>
              <a:gd name="adj1" fmla="val -68895"/>
              <a:gd name="adj2" fmla="val 389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式</a:t>
            </a:r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348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3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09D58F39-6708-45E3-BCF4-30BB377426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3366" y="484632"/>
            <a:ext cx="10114882" cy="1609344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70C0"/>
                </a:solidFill>
              </a:rPr>
              <a:t>Dual Form</a:t>
            </a:r>
          </a:p>
        </p:txBody>
      </p:sp>
      <p:sp>
        <p:nvSpPr>
          <p:cNvPr id="33793" name="Slide Number Placeholder 5">
            <a:extLst>
              <a:ext uri="{FF2B5EF4-FFF2-40B4-BE49-F238E27FC236}">
                <a16:creationId xmlns:a16="http://schemas.microsoft.com/office/drawing/2014/main" id="{09ADD9B9-2E8C-4200-8C54-BACF8F36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8A53B23-3298-4649-BFF2-4A280CC5C760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14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3798" name="TextBox 4">
            <a:extLst>
              <a:ext uri="{FF2B5EF4-FFF2-40B4-BE49-F238E27FC236}">
                <a16:creationId xmlns:a16="http://schemas.microsoft.com/office/drawing/2014/main" id="{296CB035-B1F6-480C-9DB6-065CFE246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-33338"/>
            <a:ext cx="10985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AD363C34-4455-4C84-B882-78CD6FAD86E1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013368" y="3339841"/>
                <a:ext cx="6514104" cy="440722"/>
              </a:xfrm>
              <a:prstGeom prst="rect">
                <a:avLst/>
              </a:prstGeom>
              <a:solidFill>
                <a:srgbClr val="00FA00">
                  <a:alpha val="27843"/>
                </a:srgbClr>
              </a:solidFill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:r>
                  <a:rPr lang="en-US" altLang="zh-TW" sz="2400" dirty="0"/>
                  <a:t>Subject to </a:t>
                </a:r>
                <a:r>
                  <a:rPr lang="en-US" altLang="zh-TW" sz="2400" i="1" dirty="0">
                    <a:solidFill>
                      <a:srgbClr val="0070C0"/>
                    </a:solidFill>
                  </a:rPr>
                  <a:t>α</a:t>
                </a:r>
                <a:r>
                  <a:rPr lang="en-US" altLang="zh-TW" sz="2400" i="1" baseline="-25000" dirty="0">
                    <a:solidFill>
                      <a:srgbClr val="0070C0"/>
                    </a:solidFill>
                  </a:rPr>
                  <a:t>n</a:t>
                </a:r>
                <a:r>
                  <a:rPr lang="en-US" altLang="zh-TW" sz="2400" i="1" dirty="0">
                    <a:solidFill>
                      <a:srgbClr val="0070C0"/>
                    </a:solidFill>
                  </a:rPr>
                  <a:t>≥0</a:t>
                </a:r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altLang="zh-TW" sz="2400" dirty="0"/>
                  <a:t> </a:t>
                </a:r>
              </a:p>
            </p:txBody>
          </p:sp>
        </mc:Choice>
        <mc:Fallback xmlns="">
          <p:sp>
            <p:nvSpPr>
              <p:cNvPr id="31" name="Rectangle 3">
                <a:extLst>
                  <a:ext uri="{FF2B5EF4-FFF2-40B4-BE49-F238E27FC236}">
                    <a16:creationId xmlns="" xmlns:a16="http://schemas.microsoft.com/office/drawing/2014/main" id="{AD363C34-4455-4C84-B882-78CD6FAD8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68" y="3339841"/>
                <a:ext cx="6514104" cy="440722"/>
              </a:xfrm>
              <a:prstGeom prst="rect">
                <a:avLst/>
              </a:prstGeom>
              <a:blipFill rotWithShape="0">
                <a:blip r:embed="rId3"/>
                <a:stretch>
                  <a:fillRect l="-1403" t="-138889" b="-20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圖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67" y="4130616"/>
            <a:ext cx="8461504" cy="194552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366" y="2073732"/>
            <a:ext cx="9013245" cy="1136538"/>
          </a:xfrm>
          <a:prstGeom prst="rect">
            <a:avLst/>
          </a:prstGeom>
        </p:spPr>
      </p:pic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825DD02F-6C16-4146-8A49-4E76D320F768}"/>
              </a:ext>
            </a:extLst>
          </p:cNvPr>
          <p:cNvSpPr/>
          <p:nvPr/>
        </p:nvSpPr>
        <p:spPr>
          <a:xfrm>
            <a:off x="10506912" y="2292708"/>
            <a:ext cx="989836" cy="578458"/>
          </a:xfrm>
          <a:prstGeom prst="wedgeRectCallout">
            <a:avLst>
              <a:gd name="adj1" fmla="val -68895"/>
              <a:gd name="adj2" fmla="val 389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式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9" name="語音泡泡: 矩形 8">
            <a:extLst>
              <a:ext uri="{FF2B5EF4-FFF2-40B4-BE49-F238E27FC236}">
                <a16:creationId xmlns:a16="http://schemas.microsoft.com/office/drawing/2014/main" id="{4DB53A3B-DB1B-4940-B350-D58F67A4A691}"/>
              </a:ext>
            </a:extLst>
          </p:cNvPr>
          <p:cNvSpPr/>
          <p:nvPr/>
        </p:nvSpPr>
        <p:spPr>
          <a:xfrm>
            <a:off x="10506912" y="4624103"/>
            <a:ext cx="989836" cy="578458"/>
          </a:xfrm>
          <a:prstGeom prst="wedgeRectCallout">
            <a:avLst>
              <a:gd name="adj1" fmla="val -68895"/>
              <a:gd name="adj2" fmla="val 389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式</a:t>
            </a:r>
            <a:r>
              <a:rPr lang="en-US" altLang="zh-TW" dirty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163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88" y="1770997"/>
            <a:ext cx="7560129" cy="2488022"/>
          </a:xfrm>
          <a:prstGeom prst="rect">
            <a:avLst/>
          </a:prstGeom>
        </p:spPr>
      </p:pic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596319" y="161653"/>
            <a:ext cx="10058400" cy="1609344"/>
          </a:xfrm>
        </p:spPr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Dual Form derivation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7048422" y="449644"/>
            <a:ext cx="4558873" cy="920263"/>
            <a:chOff x="9533244" y="5648121"/>
            <a:chExt cx="3852067" cy="817585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42211" y="5665606"/>
              <a:ext cx="1943100" cy="8001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3244" y="5648121"/>
              <a:ext cx="1701800" cy="787400"/>
            </a:xfrm>
            <a:prstGeom prst="rect">
              <a:avLst/>
            </a:prstGeom>
          </p:spPr>
        </p:pic>
      </p:grpSp>
      <p:grpSp>
        <p:nvGrpSpPr>
          <p:cNvPr id="25" name="群組 24"/>
          <p:cNvGrpSpPr/>
          <p:nvPr/>
        </p:nvGrpSpPr>
        <p:grpSpPr>
          <a:xfrm>
            <a:off x="7425254" y="2091646"/>
            <a:ext cx="2284647" cy="1288561"/>
            <a:chOff x="7425254" y="2091646"/>
            <a:chExt cx="2284647" cy="12885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8626656" y="2509006"/>
                  <a:ext cx="1083245" cy="871201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kumimoji="1" lang="zh-TW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TW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zh-TW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6656" y="2509006"/>
                  <a:ext cx="1083245" cy="87120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箭頭接點 17"/>
            <p:cNvCxnSpPr>
              <a:endCxn id="14" idx="1"/>
            </p:cNvCxnSpPr>
            <p:nvPr/>
          </p:nvCxnSpPr>
          <p:spPr>
            <a:xfrm>
              <a:off x="7788729" y="2578028"/>
              <a:ext cx="837927" cy="3665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7425254" y="2091646"/>
              <a:ext cx="535555" cy="485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4931230" y="1420272"/>
            <a:ext cx="6099109" cy="1157756"/>
            <a:chOff x="4931230" y="1420272"/>
            <a:chExt cx="6099109" cy="11577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8577488" y="1420272"/>
                  <a:ext cx="2452851" cy="871201"/>
                </a:xfrm>
                <a:prstGeom prst="rect">
                  <a:avLst/>
                </a:prstGeom>
                <a:noFill/>
                <a:ln w="28575">
                  <a:solidFill>
                    <a:srgbClr val="0432FF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kumimoji="1" lang="zh-TW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TW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zh-TW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kumimoji="1" lang="en-US" altLang="zh-TW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1"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kumimoji="1"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kumimoji="1" lang="en-US" altLang="zh-TW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kumimoji="1" lang="en-US" altLang="zh-TW" b="0" i="1" smtClean="0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kumimoji="1" lang="en-US" altLang="zh-TW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7488" y="1420272"/>
                  <a:ext cx="2452851" cy="8712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0432FF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4931230" y="2092964"/>
              <a:ext cx="2432956" cy="485064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70C0"/>
                </a:solidFill>
              </a:endParaRPr>
            </a:p>
          </p:txBody>
        </p:sp>
        <p:cxnSp>
          <p:nvCxnSpPr>
            <p:cNvPr id="22" name="肘形接點 21"/>
            <p:cNvCxnSpPr>
              <a:stCxn id="20" idx="0"/>
              <a:endCxn id="15" idx="1"/>
            </p:cNvCxnSpPr>
            <p:nvPr/>
          </p:nvCxnSpPr>
          <p:spPr>
            <a:xfrm rot="5400000" flipH="1" flipV="1">
              <a:off x="7244053" y="759529"/>
              <a:ext cx="237091" cy="2429780"/>
            </a:xfrm>
            <a:prstGeom prst="bentConnector2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/>
          <p:cNvSpPr/>
          <p:nvPr/>
        </p:nvSpPr>
        <p:spPr>
          <a:xfrm>
            <a:off x="2662754" y="3137675"/>
            <a:ext cx="1027503" cy="11213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9007061" y="3501809"/>
                <a:ext cx="2047035" cy="871201"/>
              </a:xfrm>
              <a:prstGeom prst="rect">
                <a:avLst/>
              </a:prstGeom>
              <a:noFill/>
              <a:ln w="28575">
                <a:solidFill>
                  <a:srgbClr val="008F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061" y="3501809"/>
                <a:ext cx="2047035" cy="8712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8F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9020916" y="4423375"/>
                <a:ext cx="1631729" cy="871201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916" y="4423375"/>
                <a:ext cx="1631729" cy="87120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28575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10501485" y="1660057"/>
            <a:ext cx="389674" cy="4186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731428" y="1664217"/>
            <a:ext cx="737398" cy="418612"/>
          </a:xfrm>
          <a:prstGeom prst="rect">
            <a:avLst/>
          </a:prstGeom>
          <a:noFill/>
          <a:ln>
            <a:solidFill>
              <a:srgbClr val="00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97509" y="1677579"/>
            <a:ext cx="331288" cy="418612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428390" y="2098335"/>
            <a:ext cx="535555" cy="485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3">
                <a:extLst>
                  <a:ext uri="{FF2B5EF4-FFF2-40B4-BE49-F238E27FC236}">
                    <a16:creationId xmlns:a16="http://schemas.microsoft.com/office/drawing/2014/main" id="{AD363C34-4455-4C84-B882-78CD6FAD86E1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96319" y="5054924"/>
                <a:ext cx="9997331" cy="15091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kumimoji="1" lang="en-US" altLang="zh-TW" sz="2400" dirty="0"/>
                  <a:t>No</a:t>
                </a:r>
                <a:r>
                  <a:rPr kumimoji="1" lang="zh-TW" altLang="en-US" sz="2400" dirty="0"/>
                  <a:t> </a:t>
                </a:r>
                <a:r>
                  <a:rPr kumimoji="1" lang="en-US" altLang="zh-TW" sz="2400" dirty="0">
                    <a:solidFill>
                      <a:srgbClr val="7030A0"/>
                    </a:solidFill>
                  </a:rPr>
                  <a:t>w</a:t>
                </a:r>
                <a:r>
                  <a:rPr kumimoji="1" lang="en-US" altLang="zh-TW" sz="2400" dirty="0"/>
                  <a:t> and </a:t>
                </a:r>
                <a:r>
                  <a:rPr kumimoji="1" lang="en-US" altLang="zh-TW" sz="2400" dirty="0">
                    <a:solidFill>
                      <a:srgbClr val="7030A0"/>
                    </a:solidFill>
                  </a:rPr>
                  <a:t>b.</a:t>
                </a:r>
                <a:endParaRPr kumimoji="1" lang="zh-TW" altLang="en-US" sz="2400" dirty="0">
                  <a:solidFill>
                    <a:srgbClr val="7030A0"/>
                  </a:solidFill>
                </a:endParaRPr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altLang="zh-TW" sz="2400" dirty="0"/>
                  <a:t>Maximize            </a:t>
                </a:r>
                <a:r>
                  <a:rPr lang="en-US" altLang="zh-TW" sz="2400" dirty="0" err="1"/>
                  <a:t>w.r.t</a:t>
                </a:r>
                <a:r>
                  <a:rPr lang="en-US" altLang="zh-TW" sz="2400" dirty="0"/>
                  <a:t>. </a:t>
                </a:r>
                <a:r>
                  <a:rPr lang="en-US" altLang="zh-TW" sz="2400" i="1" dirty="0">
                    <a:solidFill>
                      <a:srgbClr val="0070C0"/>
                    </a:solidFill>
                  </a:rPr>
                  <a:t>α</a:t>
                </a:r>
                <a:r>
                  <a:rPr lang="en-US" altLang="zh-TW" sz="2400" dirty="0"/>
                  <a:t> subject to </a:t>
                </a:r>
                <a:r>
                  <a:rPr lang="en-US" altLang="zh-TW" sz="2400" i="1" dirty="0">
                    <a:solidFill>
                      <a:srgbClr val="0070C0"/>
                    </a:solidFill>
                  </a:rPr>
                  <a:t>α</a:t>
                </a:r>
                <a:r>
                  <a:rPr lang="en-US" altLang="zh-TW" sz="2400" i="1" baseline="-25000" dirty="0">
                    <a:solidFill>
                      <a:srgbClr val="0070C0"/>
                    </a:solidFill>
                  </a:rPr>
                  <a:t>n</a:t>
                </a:r>
                <a:r>
                  <a:rPr lang="en-US" altLang="zh-TW" sz="2400" i="1" dirty="0">
                    <a:solidFill>
                      <a:srgbClr val="0070C0"/>
                    </a:solidFill>
                  </a:rPr>
                  <a:t>≥0</a:t>
                </a:r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altLang="zh-TW" sz="2400" dirty="0"/>
                  <a:t> </a:t>
                </a:r>
              </a:p>
            </p:txBody>
          </p:sp>
        </mc:Choice>
        <mc:Fallback xmlns="">
          <p:sp>
            <p:nvSpPr>
              <p:cNvPr id="44" name="Rectangle 3">
                <a:extLst>
                  <a:ext uri="{FF2B5EF4-FFF2-40B4-BE49-F238E27FC236}">
                    <a16:creationId xmlns="" xmlns:a16="http://schemas.microsoft.com/office/drawing/2014/main" id="{AD363C34-4455-4C84-B882-78CD6FAD8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19" y="5054924"/>
                <a:ext cx="9997331" cy="1509161"/>
              </a:xfrm>
              <a:prstGeom prst="rect">
                <a:avLst/>
              </a:prstGeom>
              <a:blipFill rotWithShape="0">
                <a:blip r:embed="rId9"/>
                <a:stretch>
                  <a:fillRect l="-976" t="-8468" b="-18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圖片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6060" y="5544840"/>
            <a:ext cx="749300" cy="406400"/>
          </a:xfrm>
          <a:prstGeom prst="rect">
            <a:avLst/>
          </a:prstGeom>
        </p:spPr>
      </p:pic>
      <p:cxnSp>
        <p:nvCxnSpPr>
          <p:cNvPr id="46" name="肘形接點 45"/>
          <p:cNvCxnSpPr>
            <a:stCxn id="33" idx="2"/>
            <a:endCxn id="30" idx="0"/>
          </p:cNvCxnSpPr>
          <p:nvPr/>
        </p:nvCxnSpPr>
        <p:spPr>
          <a:xfrm rot="5400000">
            <a:off x="9355863" y="2757545"/>
            <a:ext cx="1418980" cy="69548"/>
          </a:xfrm>
          <a:prstGeom prst="bentConnector3">
            <a:avLst/>
          </a:prstGeom>
          <a:ln>
            <a:solidFill>
              <a:srgbClr val="008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接點 46"/>
          <p:cNvCxnSpPr>
            <a:stCxn id="32" idx="3"/>
            <a:endCxn id="31" idx="3"/>
          </p:cNvCxnSpPr>
          <p:nvPr/>
        </p:nvCxnSpPr>
        <p:spPr>
          <a:xfrm flipH="1">
            <a:off x="10652645" y="1869363"/>
            <a:ext cx="238514" cy="2989613"/>
          </a:xfrm>
          <a:prstGeom prst="bentConnector3">
            <a:avLst>
              <a:gd name="adj1" fmla="val -281721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4041381" y="3109114"/>
            <a:ext cx="4176136" cy="114231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2772687" y="1861265"/>
            <a:ext cx="1116402" cy="87859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6243507" y="4316156"/>
                <a:ext cx="1729961" cy="871201"/>
              </a:xfrm>
              <a:prstGeom prst="rect">
                <a:avLst/>
              </a:prstGeom>
              <a:ln w="28575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kumimoji="1"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i="1">
                              <a:latin typeface="Cambria Math" charset="0"/>
                            </a:rPr>
                            <m:t>𝑛</m:t>
                          </m:r>
                          <m:r>
                            <a:rPr kumimoji="1" lang="en-US" altLang="zh-TW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507" y="4316156"/>
                <a:ext cx="1729961" cy="8712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4874921" y="4501976"/>
                <a:ext cx="1251048" cy="461665"/>
              </a:xfrm>
              <a:prstGeom prst="rect">
                <a:avLst/>
              </a:prstGeom>
              <a:ln w="28575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TW" sz="2400" b="1" i="1" smtClean="0">
                          <a:latin typeface="Cambria Math" charset="0"/>
                        </a:rPr>
                        <m:t>𝒘</m:t>
                      </m:r>
                      <m:r>
                        <a:rPr kumimoji="1" lang="en-US" altLang="zh-TW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921" y="4501976"/>
                <a:ext cx="1251048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A306C2E-AE5B-48C2-9700-CD88D122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614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8" grpId="0" animBg="1"/>
      <p:bldP spid="39" grpId="0" animBg="1"/>
      <p:bldP spid="44" grpId="0"/>
      <p:bldP spid="57" grpId="0" animBg="1"/>
      <p:bldP spid="58" grpId="0" animBg="1"/>
      <p:bldP spid="60" grpId="0" animBg="1"/>
      <p:bldP spid="6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09D58F39-6708-45E3-BCF4-30BB377426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70C0"/>
                </a:solidFill>
              </a:rPr>
              <a:t>From Duel to Prime Problem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DC61B4A-04F5-4813-A04D-D749D1F0AF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9848" y="1789828"/>
            <a:ext cx="7672370" cy="466551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800" dirty="0"/>
              <a:t>Once we get the answer of the dual solution</a:t>
            </a:r>
          </a:p>
          <a:p>
            <a:pPr eaLnBrk="1" hangingPunct="1"/>
            <a:endParaRPr lang="en-US" altLang="zh-TW" sz="2800" dirty="0"/>
          </a:p>
          <a:p>
            <a:pPr eaLnBrk="1" hangingPunct="1"/>
            <a:endParaRPr lang="en-US" altLang="zh-TW" sz="2800" dirty="0"/>
          </a:p>
          <a:p>
            <a:pPr eaLnBrk="1" hangingPunct="1"/>
            <a:endParaRPr lang="en-US" altLang="zh-TW" sz="2800" dirty="0"/>
          </a:p>
          <a:p>
            <a:pPr eaLnBrk="1" hangingPunct="1"/>
            <a:endParaRPr lang="en-US" altLang="zh-TW" sz="2800" dirty="0"/>
          </a:p>
          <a:p>
            <a:pPr eaLnBrk="1" hangingPunct="1"/>
            <a:endParaRPr lang="en-US" altLang="zh-TW" sz="2800" dirty="0"/>
          </a:p>
          <a:p>
            <a:endParaRPr lang="en-US" altLang="zh-TW" sz="2800" dirty="0"/>
          </a:p>
          <a:p>
            <a:pPr eaLnBrk="1" hangingPunct="1"/>
            <a:endParaRPr lang="en-US" altLang="zh-TW" sz="2800" dirty="0"/>
          </a:p>
        </p:txBody>
      </p:sp>
      <p:sp>
        <p:nvSpPr>
          <p:cNvPr id="33793" name="Slide Number Placeholder 5">
            <a:extLst>
              <a:ext uri="{FF2B5EF4-FFF2-40B4-BE49-F238E27FC236}">
                <a16:creationId xmlns:a16="http://schemas.microsoft.com/office/drawing/2014/main" id="{09ADD9B9-2E8C-4200-8C54-BACF8F36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8A53B23-3298-4649-BFF2-4A280CC5C760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16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7" name="Text Box 5">
                <a:extLst>
                  <a:ext uri="{FF2B5EF4-FFF2-40B4-BE49-F238E27FC236}">
                    <a16:creationId xmlns:a16="http://schemas.microsoft.com/office/drawing/2014/main" id="{7066434E-B8C3-4529-A2C9-DDC8768A21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0812" y="2297347"/>
                <a:ext cx="3800534" cy="1584023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𝜶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b="1" i="1" smtClean="0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𝜶</m:t>
                          </m:r>
                          <m:r>
                            <a:rPr lang="en-US" altLang="zh-TW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TW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TW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altLang="zh-TW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TW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𝑸</m:t>
                          </m:r>
                          <m:r>
                            <a:rPr lang="en-US" altLang="zh-TW" b="1" i="1" smtClean="0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</a:endParaRPr>
              </a:p>
              <a:p>
                <a:pPr eaLnBrk="1" hangingPunct="1"/>
                <a:r>
                  <a:rPr lang="en-US" altLang="zh-TW" dirty="0">
                    <a:latin typeface="Times New Roman" panose="02020603050405020304" pitchFamily="18" charset="0"/>
                  </a:rPr>
                  <a:t>Subject to (1)</a:t>
                </a:r>
                <a:r>
                  <a:rPr lang="en-US" altLang="zh-TW" sz="280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𝒚</m:t>
                        </m:r>
                      </m:e>
                      <m:sup>
                        <m:r>
                          <a:rPr lang="en-US" altLang="zh-TW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𝑻</m:t>
                        </m:r>
                      </m:sup>
                    </m:sSup>
                    <m:r>
                      <a:rPr lang="en-US" altLang="zh-TW" b="1" i="1" smtClean="0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𝜶</m:t>
                    </m:r>
                    <m:r>
                      <a:rPr lang="en-US" altLang="zh-TW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</a:t>
                </a:r>
                <a:endParaRPr lang="en-US" altLang="zh-TW" dirty="0">
                  <a:latin typeface="Times New Roman" panose="02020603050405020304" pitchFamily="18" charset="0"/>
                </a:endParaRPr>
              </a:p>
              <a:p>
                <a:pPr eaLnBrk="1" hangingPunct="1"/>
                <a:r>
                  <a:rPr lang="en-US" altLang="zh-TW" dirty="0">
                    <a:latin typeface="Times New Roman" panose="02020603050405020304" pitchFamily="18" charset="0"/>
                  </a:rPr>
                  <a:t>                 (2)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𝜶</m:t>
                    </m:r>
                    <m:r>
                      <a:rPr lang="en-US" altLang="zh-TW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797" name="Text Box 5">
                <a:extLst>
                  <a:ext uri="{FF2B5EF4-FFF2-40B4-BE49-F238E27FC236}">
                    <a16:creationId xmlns="" xmlns:a16="http://schemas.microsoft.com/office/drawing/2014/main" id="{7066434E-B8C3-4529-A2C9-DDC8768A2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0812" y="2297347"/>
                <a:ext cx="3800534" cy="1584023"/>
              </a:xfrm>
              <a:prstGeom prst="rect">
                <a:avLst/>
              </a:prstGeom>
              <a:blipFill rotWithShape="0">
                <a:blip r:embed="rId3"/>
                <a:stretch>
                  <a:fillRect l="-2233" b="-36742"/>
                </a:stretch>
              </a:blipFill>
              <a:ln w="25400">
                <a:solidFill>
                  <a:srgbClr val="008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798" name="TextBox 4">
            <a:extLst>
              <a:ext uri="{FF2B5EF4-FFF2-40B4-BE49-F238E27FC236}">
                <a16:creationId xmlns:a16="http://schemas.microsoft.com/office/drawing/2014/main" id="{296CB035-B1F6-480C-9DB6-065CFE246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-33338"/>
            <a:ext cx="10985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15.1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783" y="2379457"/>
            <a:ext cx="3309217" cy="149124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812" y="3957470"/>
            <a:ext cx="4814079" cy="11359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048" y="4449528"/>
            <a:ext cx="5144210" cy="4756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5">
                <a:extLst>
                  <a:ext uri="{FF2B5EF4-FFF2-40B4-BE49-F238E27FC236}">
                    <a16:creationId xmlns:a16="http://schemas.microsoft.com/office/drawing/2014/main" id="{7066434E-B8C3-4529-A2C9-DDC8768A21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9622" y="5213608"/>
                <a:ext cx="5973553" cy="1301190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TW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𝒘</m:t>
                            </m:r>
                            <m: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TW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TW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TW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𝟐</m:t>
                            </m:r>
                          </m:den>
                        </m:f>
                        <m:sSup>
                          <m:sSupPr>
                            <m:ctrlPr>
                              <a:rPr lang="en-US" altLang="zh-TW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b="1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e>
                    </m:func>
                  </m:oMath>
                </a14:m>
                <a:r>
                  <a:rPr lang="en-US" altLang="zh-TW" dirty="0">
                    <a:latin typeface="Times New Roman" panose="02020603050405020304" pitchFamily="18" charset="0"/>
                  </a:rPr>
                  <a:t>-</a:t>
                </a:r>
                <a:r>
                  <a:rPr kumimoji="1" lang="zh-TW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zh-TW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i="1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TW" b="1" i="1">
                                            <a:latin typeface="Cambria Math" charset="0"/>
                                          </a:rPr>
                                          <m:t>𝒘</m:t>
                                        </m:r>
                                      </m:e>
                                      <m:sub/>
                                      <m:sup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kumimoji="1" lang="en-US" altLang="zh-TW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kumimoji="1" lang="en-US" altLang="zh-TW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</m:nary>
                  </m:oMath>
                </a14:m>
                <a:endParaRPr lang="en-US" altLang="zh-TW" dirty="0">
                  <a:latin typeface="Times New Roman" panose="02020603050405020304" pitchFamily="18" charset="0"/>
                </a:endParaRPr>
              </a:p>
              <a:p>
                <a:pPr eaLnBrk="1" hangingPunct="1"/>
                <a:r>
                  <a:rPr lang="en-US" altLang="zh-TW" sz="2200" dirty="0">
                    <a:latin typeface="Times New Roman" panose="02020603050405020304" pitchFamily="18" charset="0"/>
                  </a:rPr>
                  <a:t>Subject to (1) </a:t>
                </a:r>
                <a:r>
                  <a:rPr lang="en-US" altLang="zh-TW" sz="2200" i="1" dirty="0" err="1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TW" sz="2200" i="1" baseline="-25000" dirty="0" err="1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n</a:t>
                </a:r>
                <a:r>
                  <a:rPr lang="en-US" altLang="zh-TW" sz="22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en-US" altLang="zh-TW" sz="2200" b="1" dirty="0" err="1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en-US" altLang="zh-TW" sz="2200" b="1" baseline="30000" dirty="0" err="1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TW" sz="2200" b="1" dirty="0" err="1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TW" sz="2200" b="1" baseline="-25000" dirty="0" err="1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n</a:t>
                </a:r>
                <a:r>
                  <a:rPr lang="en-US" altLang="zh-TW" sz="2200" b="1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TW" sz="22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+ </a:t>
                </a:r>
                <a:r>
                  <a:rPr lang="en-US" altLang="zh-TW" sz="2200" i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TW" sz="22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)</a:t>
                </a:r>
                <a:r>
                  <a:rPr lang="en-US" altLang="zh-TW" sz="2200" b="1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TW" sz="2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TW" sz="2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all n</a:t>
                </a:r>
                <a:r>
                  <a:rPr lang="en-US" altLang="zh-TW" sz="2200" dirty="0">
                    <a:latin typeface="Times New Roman" panose="02020603050405020304" pitchFamily="18" charset="0"/>
                  </a:rPr>
                  <a:t>                        </a:t>
                </a:r>
              </a:p>
              <a:p>
                <a:pPr eaLnBrk="1" hangingPunct="1"/>
                <a:r>
                  <a:rPr lang="en-US" altLang="zh-TW" sz="2200" dirty="0">
                    <a:latin typeface="Times New Roman" panose="02020603050405020304" pitchFamily="18" charset="0"/>
                  </a:rPr>
                  <a:t>                 (2) </a:t>
                </a:r>
                <a:r>
                  <a:rPr lang="en-US" altLang="zh-TW" sz="22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α</a:t>
                </a:r>
                <a:r>
                  <a:rPr lang="en-US" altLang="zh-TW" sz="2200" baseline="-250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n</a:t>
                </a:r>
                <a:r>
                  <a:rPr lang="en-US" altLang="zh-TW" sz="2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TW" sz="2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zh-TW" sz="220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 Box 5">
                <a:extLst>
                  <a:ext uri="{FF2B5EF4-FFF2-40B4-BE49-F238E27FC236}">
                    <a16:creationId xmlns="" xmlns:a16="http://schemas.microsoft.com/office/drawing/2014/main" id="{7066434E-B8C3-4529-A2C9-DDC8768A2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9622" y="5213608"/>
                <a:ext cx="5973553" cy="1301190"/>
              </a:xfrm>
              <a:prstGeom prst="rect">
                <a:avLst/>
              </a:prstGeom>
              <a:blipFill rotWithShape="0">
                <a:blip r:embed="rId7"/>
                <a:stretch>
                  <a:fillRect l="-1118" b="-7798"/>
                </a:stretch>
              </a:blipFill>
              <a:ln w="25400">
                <a:solidFill>
                  <a:srgbClr val="008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4371668" y="5267296"/>
            <a:ext cx="1468582" cy="540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B9FD0F39-5FD1-4EFC-BF12-9BB4A23F89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82949" y="5324524"/>
                <a:ext cx="3534651" cy="1130822"/>
              </a:xfrm>
              <a:prstGeom prst="rect">
                <a:avLst/>
              </a:prstGeom>
              <a:solidFill>
                <a:srgbClr val="73FB79">
                  <a:alpha val="32941"/>
                </a:srgbClr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altLang="zh-TW" i="1">
                          <a:latin typeface="Cambria Math" charset="0"/>
                        </a:rPr>
                        <m:t>+</m:t>
                      </m:r>
                      <m:r>
                        <a:rPr lang="en-US" altLang="zh-TW" i="1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altLang="zh-TW" i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 Box 5">
                <a:extLst>
                  <a:ext uri="{FF2B5EF4-FFF2-40B4-BE49-F238E27FC236}">
                    <a16:creationId xmlns="" xmlns:a16="http://schemas.microsoft.com/office/drawing/2014/main" id="{B9FD0F39-5FD1-4EFC-BF12-9BB4A23F8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82949" y="5324524"/>
                <a:ext cx="3534651" cy="11308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25400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9461581" y="3089358"/>
            <a:ext cx="2272146" cy="2800577"/>
            <a:chOff x="9461581" y="3089358"/>
            <a:chExt cx="2272146" cy="2800577"/>
          </a:xfrm>
        </p:grpSpPr>
        <p:sp>
          <p:nvSpPr>
            <p:cNvPr id="7" name="文字方塊 6"/>
            <p:cNvSpPr txBox="1"/>
            <p:nvPr/>
          </p:nvSpPr>
          <p:spPr>
            <a:xfrm>
              <a:off x="9461581" y="3089358"/>
              <a:ext cx="2272146" cy="83099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>
                  <a:solidFill>
                    <a:srgbClr val="0432FF"/>
                  </a:solidFill>
                </a:rPr>
                <a:t>How to compute b?</a:t>
              </a:r>
              <a:endParaRPr kumimoji="1" lang="zh-TW" altLang="en-US" sz="2400" dirty="0">
                <a:solidFill>
                  <a:srgbClr val="0432FF"/>
                </a:solidFill>
              </a:endParaRPr>
            </a:p>
          </p:txBody>
        </p:sp>
        <p:cxnSp>
          <p:nvCxnSpPr>
            <p:cNvPr id="11" name="肘形接點 10"/>
            <p:cNvCxnSpPr>
              <a:stCxn id="7" idx="3"/>
              <a:endCxn id="14" idx="3"/>
            </p:cNvCxnSpPr>
            <p:nvPr/>
          </p:nvCxnSpPr>
          <p:spPr>
            <a:xfrm flipH="1">
              <a:off x="10717600" y="3504857"/>
              <a:ext cx="1016127" cy="2385078"/>
            </a:xfrm>
            <a:prstGeom prst="bentConnector3">
              <a:avLst>
                <a:gd name="adj1" fmla="val -224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54703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1C8CCBCD-C807-4EDE-A72B-7873C9134F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70C0"/>
                </a:solidFill>
              </a:rPr>
              <a:t>Linear SVMs:  Summary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EF1D0496-7E4C-425E-897E-9B4ACFD77E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2400" dirty="0"/>
              <a:t>Quadratic optimization algorithms can identify which training points </a:t>
            </a:r>
            <a:r>
              <a:rPr lang="en-US" altLang="zh-TW" sz="2400" b="1" dirty="0" err="1"/>
              <a:t>x</a:t>
            </a:r>
            <a:r>
              <a:rPr lang="en-US" altLang="zh-TW" sz="2400" baseline="-25000" dirty="0" err="1"/>
              <a:t>k</a:t>
            </a:r>
            <a:r>
              <a:rPr lang="en-US" altLang="zh-TW" sz="2400" b="1" baseline="-25000" dirty="0"/>
              <a:t> </a:t>
            </a:r>
            <a:r>
              <a:rPr lang="en-US" altLang="zh-TW" sz="2400" dirty="0"/>
              <a:t>are </a:t>
            </a:r>
            <a:r>
              <a:rPr lang="en-US" altLang="zh-TW" sz="2400" dirty="0">
                <a:solidFill>
                  <a:srgbClr val="0070C0"/>
                </a:solidFill>
              </a:rPr>
              <a:t>support vectors </a:t>
            </a:r>
            <a:r>
              <a:rPr lang="en-US" altLang="zh-TW" sz="2400" dirty="0"/>
              <a:t>with </a:t>
            </a:r>
            <a:r>
              <a:rPr lang="en-US" altLang="zh-TW" sz="2400" dirty="0">
                <a:solidFill>
                  <a:srgbClr val="FF0000"/>
                </a:solidFill>
              </a:rPr>
              <a:t>non-zero</a:t>
            </a:r>
            <a:r>
              <a:rPr lang="en-US" altLang="zh-TW" sz="2400" dirty="0"/>
              <a:t> </a:t>
            </a:r>
            <a:r>
              <a:rPr lang="en-US" altLang="zh-TW" sz="2400" dirty="0" err="1">
                <a:solidFill>
                  <a:srgbClr val="0070C0"/>
                </a:solidFill>
              </a:rPr>
              <a:t>Lagrangian</a:t>
            </a:r>
            <a:r>
              <a:rPr lang="en-US" altLang="zh-TW" sz="2400" dirty="0">
                <a:solidFill>
                  <a:srgbClr val="0070C0"/>
                </a:solidFill>
              </a:rPr>
              <a:t> multipliers </a:t>
            </a:r>
            <a:r>
              <a:rPr lang="el-GR" altLang="zh-TW" sz="2400" i="1" dirty="0">
                <a:solidFill>
                  <a:srgbClr val="0070C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TW" sz="2400" i="1" baseline="-25000" dirty="0">
                <a:solidFill>
                  <a:srgbClr val="0070C0"/>
                </a:solidFill>
                <a:cs typeface="Times New Roman" panose="02020603050405020304" pitchFamily="18" charset="0"/>
              </a:rPr>
              <a:t>k</a:t>
            </a:r>
            <a:r>
              <a:rPr lang="en-US" altLang="zh-TW" sz="2400" b="1" i="1" dirty="0">
                <a:cs typeface="Times New Roman" panose="02020603050405020304" pitchFamily="18" charset="0"/>
              </a:rPr>
              <a:t>.</a:t>
            </a:r>
            <a:r>
              <a:rPr lang="en-US" altLang="zh-TW" sz="2400" i="1" dirty="0">
                <a:cs typeface="Times New Roman" panose="02020603050405020304" pitchFamily="18" charset="0"/>
              </a:rPr>
              <a:t> </a:t>
            </a:r>
          </a:p>
          <a:p>
            <a:pPr eaLnBrk="1" hangingPunct="1"/>
            <a:endParaRPr lang="en-US" altLang="zh-TW" sz="1050" dirty="0">
              <a:cs typeface="Times New Roman" panose="02020603050405020304" pitchFamily="18" charset="0"/>
            </a:endParaRPr>
          </a:p>
          <a:p>
            <a:r>
              <a:rPr lang="en-US" altLang="zh-TW" sz="2400" dirty="0"/>
              <a:t>Solving the optimization problem involved computing the </a:t>
            </a:r>
            <a:r>
              <a:rPr lang="en-US" altLang="zh-TW" sz="2400" dirty="0">
                <a:solidFill>
                  <a:srgbClr val="0070C0"/>
                </a:solidFill>
              </a:rPr>
              <a:t>inner products </a:t>
            </a:r>
            <a:r>
              <a:rPr lang="en-US" altLang="zh-TW" sz="2400" b="1" dirty="0" err="1">
                <a:solidFill>
                  <a:srgbClr val="0070C0"/>
                </a:solidFill>
              </a:rPr>
              <a:t>x</a:t>
            </a:r>
            <a:r>
              <a:rPr lang="en-US" altLang="zh-TW" sz="2400" b="1" baseline="-25000" dirty="0" err="1">
                <a:solidFill>
                  <a:srgbClr val="0070C0"/>
                </a:solidFill>
              </a:rPr>
              <a:t>i</a:t>
            </a:r>
            <a:r>
              <a:rPr lang="en-US" altLang="zh-TW" sz="2400" b="1" baseline="30000" dirty="0" err="1">
                <a:solidFill>
                  <a:srgbClr val="0070C0"/>
                </a:solidFill>
              </a:rPr>
              <a:t>T</a:t>
            </a:r>
            <a:r>
              <a:rPr lang="en-US" altLang="zh-TW" sz="2400" b="1" dirty="0" err="1">
                <a:solidFill>
                  <a:srgbClr val="0070C0"/>
                </a:solidFill>
              </a:rPr>
              <a:t>x</a:t>
            </a:r>
            <a:r>
              <a:rPr lang="en-US" altLang="zh-TW" sz="2400" b="1" baseline="-25000" dirty="0" err="1">
                <a:solidFill>
                  <a:srgbClr val="0070C0"/>
                </a:solidFill>
              </a:rPr>
              <a:t>j</a:t>
            </a:r>
            <a:r>
              <a:rPr lang="en-US" altLang="zh-TW" sz="2400" b="1" baseline="-25000" dirty="0">
                <a:solidFill>
                  <a:srgbClr val="0070C0"/>
                </a:solidFill>
              </a:rPr>
              <a:t> </a:t>
            </a:r>
            <a:r>
              <a:rPr lang="en-US" altLang="zh-TW" sz="2400" dirty="0"/>
              <a:t>between all pairs of training points.</a:t>
            </a:r>
          </a:p>
          <a:p>
            <a:endParaRPr lang="en-US" altLang="zh-TW" sz="2400" dirty="0"/>
          </a:p>
          <a:p>
            <a:pPr eaLnBrk="1" hangingPunct="1"/>
            <a:r>
              <a:rPr lang="en-US" altLang="zh-TW" sz="2400" dirty="0">
                <a:cs typeface="Times New Roman" panose="02020603050405020304" pitchFamily="18" charset="0"/>
              </a:rPr>
              <a:t>Both in the dual formulation of the problem and in the solution, training points appear only inside inner products: </a:t>
            </a:r>
            <a:endParaRPr lang="en-US" altLang="zh-TW" sz="2400" b="1" baseline="-25000" dirty="0"/>
          </a:p>
        </p:txBody>
      </p:sp>
      <p:sp>
        <p:nvSpPr>
          <p:cNvPr id="40961" name="Slide Number Placeholder 5">
            <a:extLst>
              <a:ext uri="{FF2B5EF4-FFF2-40B4-BE49-F238E27FC236}">
                <a16:creationId xmlns:a16="http://schemas.microsoft.com/office/drawing/2014/main" id="{88814C40-89DE-4B8D-A6A1-3A0F056F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337480D-7533-4FE8-A43C-950607184157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17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0968" name="TextBox 4">
            <a:extLst>
              <a:ext uri="{FF2B5EF4-FFF2-40B4-BE49-F238E27FC236}">
                <a16:creationId xmlns:a16="http://schemas.microsoft.com/office/drawing/2014/main" id="{B494610C-199A-4B4A-9F70-7102C2A1D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1" y="-33338"/>
            <a:ext cx="1293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15.2.1</a:t>
            </a:r>
          </a:p>
        </p:txBody>
      </p:sp>
    </p:spTree>
    <p:extLst>
      <p:ext uri="{BB962C8B-B14F-4D97-AF65-F5344CB8AC3E}">
        <p14:creationId xmlns:p14="http://schemas.microsoft.com/office/powerpoint/2010/main" val="103906812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18AC1B4-075D-45A6-865E-4FEA0FE8350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94903A1-65D8-4AD2-A86B-BD963E5F9FC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7FA50F4-204B-4D95-BC2F-25E3F7DF56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通常會用什麼方法解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SVM</a:t>
            </a:r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的限制式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?</a:t>
            </a:r>
            <a:endParaRPr lang="zh-TW" altLang="en-US" sz="3600" b="1" dirty="0">
              <a:solidFill>
                <a:srgbClr val="5B5B5B"/>
              </a:solidFill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8A32C7-EDE2-41E8-9A86-85212711B2E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AAEB060-90BF-447A-84B8-C8B08F85E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877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231CB7-4073-4165-AAC4-2D613534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D85B2-ABB0-4C0E-9800-93B1A0C7D0BC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12" name="標題 11">
            <a:extLst>
              <a:ext uri="{FF2B5EF4-FFF2-40B4-BE49-F238E27FC236}">
                <a16:creationId xmlns:a16="http://schemas.microsoft.com/office/drawing/2014/main" id="{9578DD9A-EC34-47D6-AD39-AB7091673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72" y="484632"/>
            <a:ext cx="8704383" cy="1025223"/>
          </a:xfrm>
        </p:spPr>
        <p:txBody>
          <a:bodyPr>
            <a:normAutofit/>
          </a:bodyPr>
          <a:lstStyle/>
          <a:p>
            <a:r>
              <a:rPr lang="en-US" altLang="zh-TW" sz="4800" dirty="0"/>
              <a:t>Linear SVM by Gradient Descent </a:t>
            </a:r>
            <a:endParaRPr lang="zh-TW" altLang="en-US" sz="4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655" y="528638"/>
            <a:ext cx="2764345" cy="32328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BED19D4-C67A-45D7-8673-3B8B95CC3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55" y="4016106"/>
            <a:ext cx="8345065" cy="133368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E537B94-7FE3-4BD8-B82E-4ED2C006C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20" y="1431413"/>
            <a:ext cx="8382000" cy="11906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8C6192A-6C4E-4BF1-9B1C-67886E4DE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255" y="2822732"/>
            <a:ext cx="1590675" cy="9239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CD40F22-8D11-4888-A4AE-CEF27E39C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4715" y="2711158"/>
            <a:ext cx="5438775" cy="1000125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315C1D6D-E064-4EBD-AC18-152813AB7CF2}"/>
              </a:ext>
            </a:extLst>
          </p:cNvPr>
          <p:cNvGrpSpPr/>
          <p:nvPr/>
        </p:nvGrpSpPr>
        <p:grpSpPr>
          <a:xfrm>
            <a:off x="4776788" y="2725497"/>
            <a:ext cx="1946742" cy="1290609"/>
            <a:chOff x="4776788" y="2725497"/>
            <a:chExt cx="1946742" cy="1290609"/>
          </a:xfrm>
        </p:grpSpPr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2532DF6F-D5CA-4AAE-818E-DDAB4166DC95}"/>
                </a:ext>
              </a:extLst>
            </p:cNvPr>
            <p:cNvSpPr/>
            <p:nvPr/>
          </p:nvSpPr>
          <p:spPr>
            <a:xfrm>
              <a:off x="4970033" y="2725497"/>
              <a:ext cx="1753497" cy="923925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9159E77A-1F63-4E1E-85FE-3320D182B777}"/>
                </a:ext>
              </a:extLst>
            </p:cNvPr>
            <p:cNvCxnSpPr>
              <a:cxnSpLocks/>
              <a:stCxn id="16" idx="2"/>
              <a:endCxn id="9" idx="0"/>
            </p:cNvCxnSpPr>
            <p:nvPr/>
          </p:nvCxnSpPr>
          <p:spPr>
            <a:xfrm flipH="1">
              <a:off x="4776788" y="3649422"/>
              <a:ext cx="1069994" cy="366684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C62CDB1-65D2-49AB-9EE8-5A0D88EB7313}"/>
                  </a:ext>
                </a:extLst>
              </p:cNvPr>
              <p:cNvSpPr txBox="1"/>
              <p:nvPr/>
            </p:nvSpPr>
            <p:spPr>
              <a:xfrm>
                <a:off x="9427655" y="4306956"/>
                <a:ext cx="2458685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C62CDB1-65D2-49AB-9EE8-5A0D88EB7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655" y="4306956"/>
                <a:ext cx="2458685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圖片 23">
            <a:extLst>
              <a:ext uri="{FF2B5EF4-FFF2-40B4-BE49-F238E27FC236}">
                <a16:creationId xmlns:a16="http://schemas.microsoft.com/office/drawing/2014/main" id="{84DFCDB0-5797-4139-9D0A-6FA8907310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320" y="5504941"/>
            <a:ext cx="4981575" cy="127635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ADD7719-23E0-46F8-938B-CAF69DA071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1838" y="5619241"/>
            <a:ext cx="3352800" cy="1047750"/>
          </a:xfrm>
          <a:prstGeom prst="rect">
            <a:avLst/>
          </a:prstGeom>
        </p:spPr>
      </p:pic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254EB84D-F303-4E7E-A379-8A2FF56DF754}"/>
              </a:ext>
            </a:extLst>
          </p:cNvPr>
          <p:cNvSpPr/>
          <p:nvPr/>
        </p:nvSpPr>
        <p:spPr>
          <a:xfrm>
            <a:off x="8813800" y="5728064"/>
            <a:ext cx="1231900" cy="909846"/>
          </a:xfrm>
          <a:prstGeom prst="roundRect">
            <a:avLst/>
          </a:prstGeom>
          <a:noFill/>
          <a:ln w="38100">
            <a:solidFill>
              <a:srgbClr val="00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67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SVM Tutorial Outline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69848" y="1926771"/>
            <a:ext cx="10058400" cy="4245429"/>
          </a:xfrm>
        </p:spPr>
        <p:txBody>
          <a:bodyPr>
            <a:normAutofit/>
          </a:bodyPr>
          <a:lstStyle/>
          <a:p>
            <a:r>
              <a:rPr kumimoji="1" lang="en-US" altLang="zh-TW" sz="2800" dirty="0">
                <a:solidFill>
                  <a:srgbClr val="0070C0"/>
                </a:solidFill>
              </a:rPr>
              <a:t>Linear separable</a:t>
            </a:r>
          </a:p>
          <a:p>
            <a:pPr lvl="1"/>
            <a:r>
              <a:rPr kumimoji="1" lang="en-US" altLang="zh-TW" sz="2400" dirty="0"/>
              <a:t>Maximum margin (Geometric view)</a:t>
            </a:r>
          </a:p>
          <a:p>
            <a:pPr lvl="1"/>
            <a:r>
              <a:rPr kumimoji="1" lang="en-US" altLang="zh-TW" sz="2400" dirty="0"/>
              <a:t>Hinge Loss (General approach)</a:t>
            </a:r>
          </a:p>
          <a:p>
            <a:r>
              <a:rPr kumimoji="1" lang="en-US" altLang="zh-TW" sz="2800" dirty="0">
                <a:solidFill>
                  <a:srgbClr val="0070C0"/>
                </a:solidFill>
              </a:rPr>
              <a:t>Solving the optimization problem</a:t>
            </a:r>
          </a:p>
          <a:p>
            <a:pPr lvl="1"/>
            <a:r>
              <a:rPr kumimoji="1" lang="en-US" altLang="zh-TW" sz="2400" dirty="0"/>
              <a:t>Quadratic Optimization with linear constraints</a:t>
            </a:r>
          </a:p>
          <a:p>
            <a:pPr lvl="1"/>
            <a:r>
              <a:rPr kumimoji="1" lang="en-US" altLang="zh-TW" sz="2400" dirty="0"/>
              <a:t>Gradient Descent (Neural Network Approach)</a:t>
            </a:r>
          </a:p>
          <a:p>
            <a:r>
              <a:rPr kumimoji="1" lang="en-US" altLang="zh-TW" sz="2800" dirty="0">
                <a:solidFill>
                  <a:srgbClr val="0070C0"/>
                </a:solidFill>
              </a:rPr>
              <a:t>Non-Linear Separable</a:t>
            </a:r>
          </a:p>
          <a:p>
            <a:pPr lvl="1"/>
            <a:r>
              <a:rPr kumimoji="1" lang="en-US" altLang="zh-TW" sz="2400" dirty="0"/>
              <a:t>Soft margin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kumimoji="1" lang="en-US" altLang="zh-TW" sz="2400" dirty="0"/>
              <a:t>Kernel Trick</a:t>
            </a:r>
          </a:p>
          <a:p>
            <a:endParaRPr kumimoji="1" lang="zh-TW" altLang="en-US" sz="2800" dirty="0"/>
          </a:p>
        </p:txBody>
      </p:sp>
      <p:sp>
        <p:nvSpPr>
          <p:cNvPr id="2" name="矩形 1"/>
          <p:cNvSpPr/>
          <p:nvPr/>
        </p:nvSpPr>
        <p:spPr>
          <a:xfrm>
            <a:off x="1551214" y="5570003"/>
            <a:ext cx="1894115" cy="406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kumimoji="1"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1551214" y="2750603"/>
            <a:ext cx="1681843" cy="406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kumimoji="1"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986" y="1926771"/>
            <a:ext cx="3310164" cy="3979636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817241-5E95-4376-9624-8504FFA7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9865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Linear</a:t>
            </a:r>
            <a:r>
              <a:rPr kumimoji="1" lang="zh-TW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TW" dirty="0" err="1">
                <a:solidFill>
                  <a:srgbClr val="0070C0"/>
                </a:solidFill>
              </a:rPr>
              <a:t>SVm</a:t>
            </a:r>
            <a:r>
              <a:rPr kumimoji="1" lang="en-US" altLang="zh-TW" dirty="0">
                <a:solidFill>
                  <a:srgbClr val="0070C0"/>
                </a:solidFill>
              </a:rPr>
              <a:t> via gradient descent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4E041536-AAA4-4932-BC6A-CC9CB150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11" y="6356351"/>
            <a:ext cx="2500934" cy="365125"/>
          </a:xfrm>
        </p:spPr>
        <p:txBody>
          <a:bodyPr/>
          <a:lstStyle/>
          <a:p>
            <a:fld id="{823D85B2-ABB0-4C0E-9800-93B1A0C7D0BC}" type="slidenum">
              <a:rPr lang="en-US" altLang="zh-TW" smtClean="0"/>
              <a:pPr/>
              <a:t>20</a:t>
            </a:fld>
            <a:endParaRPr lang="en-US" altLang="zh-TW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5AD04DC-D158-4265-ABB2-E40880911EDB}"/>
              </a:ext>
            </a:extLst>
          </p:cNvPr>
          <p:cNvGrpSpPr/>
          <p:nvPr/>
        </p:nvGrpSpPr>
        <p:grpSpPr>
          <a:xfrm>
            <a:off x="1069848" y="5153066"/>
            <a:ext cx="9586913" cy="1831975"/>
            <a:chOff x="1143011" y="2035266"/>
            <a:chExt cx="9586913" cy="18319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內容版面配置區 2">
                  <a:extLst>
                    <a:ext uri="{FF2B5EF4-FFF2-40B4-BE49-F238E27FC236}">
                      <a16:creationId xmlns:a16="http://schemas.microsoft.com/office/drawing/2014/main" id="{88FFBF69-6C44-48A2-B084-F3C80E496D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43011" y="2035266"/>
                  <a:ext cx="9586913" cy="183197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182880" indent="-182880" algn="l" defTabSz="914400" rtl="0" eaLnBrk="1" latinLnBrk="0" hangingPunct="1">
                    <a:lnSpc>
                      <a:spcPct val="90000"/>
                    </a:lnSpc>
                    <a:spcBef>
                      <a:spcPts val="1200"/>
                    </a:spcBef>
                    <a:buClr>
                      <a:schemeClr val="accent1">
                        <a:lumMod val="75000"/>
                      </a:schemeClr>
                    </a:buClr>
                    <a:buSzPct val="85000"/>
                    <a:buFont typeface="Wingdings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-182880" algn="l" defTabSz="914400" rtl="0" eaLnBrk="1" latinLnBrk="0" hangingPunct="1">
                    <a:lnSpc>
                      <a:spcPct val="90000"/>
                    </a:lnSpc>
                    <a:spcBef>
                      <a:spcPts val="400"/>
                    </a:spcBef>
                    <a:spcAft>
                      <a:spcPts val="200"/>
                    </a:spcAft>
                    <a:buClr>
                      <a:schemeClr val="accent1">
                        <a:lumMod val="75000"/>
                      </a:schemeClr>
                    </a:buClr>
                    <a:buSzPct val="85000"/>
                    <a:buFont typeface="Wingdings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31520" indent="-182880" algn="l" defTabSz="914400" rtl="0" eaLnBrk="1" latinLnBrk="0" hangingPunct="1">
                    <a:lnSpc>
                      <a:spcPct val="90000"/>
                    </a:lnSpc>
                    <a:spcBef>
                      <a:spcPts val="400"/>
                    </a:spcBef>
                    <a:spcAft>
                      <a:spcPts val="200"/>
                    </a:spcAft>
                    <a:buClr>
                      <a:schemeClr val="accent1">
                        <a:lumMod val="75000"/>
                      </a:schemeClr>
                    </a:buClr>
                    <a:buSzPct val="85000"/>
                    <a:buFont typeface="Wingdings" pitchFamily="2" charset="2"/>
                    <a:buChar char="§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05840" indent="-182880" algn="l" defTabSz="914400" rtl="0" eaLnBrk="1" latinLnBrk="0" hangingPunct="1">
                    <a:lnSpc>
                      <a:spcPct val="90000"/>
                    </a:lnSpc>
                    <a:spcBef>
                      <a:spcPts val="400"/>
                    </a:spcBef>
                    <a:spcAft>
                      <a:spcPts val="200"/>
                    </a:spcAft>
                    <a:buClr>
                      <a:schemeClr val="accent1">
                        <a:lumMod val="75000"/>
                      </a:schemeClr>
                    </a:buClr>
                    <a:buSzPct val="85000"/>
                    <a:buFont typeface="Wingdings" pitchFamily="2" charset="2"/>
                    <a:buChar char="§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280160" indent="-182880" algn="l" defTabSz="914400" rtl="0" eaLnBrk="1" latinLnBrk="0" hangingPunct="1">
                    <a:lnSpc>
                      <a:spcPct val="90000"/>
                    </a:lnSpc>
                    <a:spcBef>
                      <a:spcPts val="400"/>
                    </a:spcBef>
                    <a:spcAft>
                      <a:spcPts val="200"/>
                    </a:spcAft>
                    <a:buClr>
                      <a:schemeClr val="accent1">
                        <a:lumMod val="75000"/>
                      </a:schemeClr>
                    </a:buClr>
                    <a:buSzPct val="85000"/>
                    <a:buFont typeface="Wingdings" pitchFamily="2" charset="2"/>
                    <a:buChar char="§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600000" indent="-228600" algn="l" defTabSz="914400" rtl="0" eaLnBrk="1" latinLnBrk="0" hangingPunct="1">
                    <a:lnSpc>
                      <a:spcPct val="90000"/>
                    </a:lnSpc>
                    <a:spcBef>
                      <a:spcPts val="400"/>
                    </a:spcBef>
                    <a:spcAft>
                      <a:spcPts val="200"/>
                    </a:spcAft>
                    <a:buClr>
                      <a:schemeClr val="accent1">
                        <a:lumMod val="75000"/>
                      </a:schemeClr>
                    </a:buClr>
                    <a:buSzPct val="85000"/>
                    <a:buFont typeface="Wingdings" pitchFamily="2" charset="2"/>
                    <a:buChar char="§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900000" indent="-228600" algn="l" defTabSz="914400" rtl="0" eaLnBrk="1" latinLnBrk="0" hangingPunct="1">
                    <a:lnSpc>
                      <a:spcPct val="90000"/>
                    </a:lnSpc>
                    <a:spcBef>
                      <a:spcPts val="400"/>
                    </a:spcBef>
                    <a:spcAft>
                      <a:spcPts val="200"/>
                    </a:spcAft>
                    <a:buClr>
                      <a:schemeClr val="accent1">
                        <a:lumMod val="75000"/>
                      </a:schemeClr>
                    </a:buClr>
                    <a:buSzPct val="85000"/>
                    <a:buFont typeface="Wingdings" pitchFamily="2" charset="2"/>
                    <a:buChar char="§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200000" indent="-228600" algn="l" defTabSz="914400" rtl="0" eaLnBrk="1" latinLnBrk="0" hangingPunct="1">
                    <a:lnSpc>
                      <a:spcPct val="90000"/>
                    </a:lnSpc>
                    <a:spcBef>
                      <a:spcPts val="400"/>
                    </a:spcBef>
                    <a:spcAft>
                      <a:spcPts val="200"/>
                    </a:spcAft>
                    <a:buClr>
                      <a:schemeClr val="accent1">
                        <a:lumMod val="75000"/>
                      </a:schemeClr>
                    </a:buClr>
                    <a:buSzPct val="85000"/>
                    <a:buFont typeface="Wingdings" pitchFamily="2" charset="2"/>
                    <a:buChar char="§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400"/>
                    </a:spcBef>
                    <a:spcAft>
                      <a:spcPts val="200"/>
                    </a:spcAft>
                    <a:buClr>
                      <a:schemeClr val="accent1">
                        <a:lumMod val="75000"/>
                      </a:schemeClr>
                    </a:buClr>
                    <a:buSzPct val="85000"/>
                    <a:buFont typeface="Wingdings" pitchFamily="2" charset="2"/>
                    <a:buChar char="§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Wingdings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altLang="zh-TW" sz="2400" i="1" dirty="0">
                    <a:latin typeface="Cambria Math" panose="02040503050406030204" pitchFamily="18" charset="0"/>
                  </a:endParaRPr>
                </a:p>
                <a:p>
                  <a:pPr marL="0" indent="0">
                    <a:buFont typeface="Wingdings" pitchFamily="2" charset="2"/>
                    <a:buNone/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may be sparse   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with non-zero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are support vectors</a:t>
                  </a:r>
                  <a:endParaRPr lang="zh-TW" altLang="en-US" sz="2400" dirty="0"/>
                </a:p>
              </p:txBody>
            </p:sp>
          </mc:Choice>
          <mc:Fallback>
            <p:sp>
              <p:nvSpPr>
                <p:cNvPr id="4" name="內容版面配置區 2">
                  <a:extLst>
                    <a:ext uri="{FF2B5EF4-FFF2-40B4-BE49-F238E27FC236}">
                      <a16:creationId xmlns:a16="http://schemas.microsoft.com/office/drawing/2014/main" id="{88FFBF69-6C44-48A2-B084-F3C80E496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11" y="2035266"/>
                  <a:ext cx="9586913" cy="18319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F5A7251-BA03-4801-8EAB-36A62CD826AB}"/>
                </a:ext>
              </a:extLst>
            </p:cNvPr>
            <p:cNvSpPr txBox="1"/>
            <p:nvPr/>
          </p:nvSpPr>
          <p:spPr>
            <a:xfrm>
              <a:off x="3375968" y="2173994"/>
              <a:ext cx="55822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Linear combination of data points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8AE0F1A0-383C-4694-B9AC-AF1932C9B41D}"/>
                </a:ext>
              </a:extLst>
            </p:cNvPr>
            <p:cNvSpPr/>
            <p:nvPr/>
          </p:nvSpPr>
          <p:spPr>
            <a:xfrm>
              <a:off x="3817586" y="2986124"/>
              <a:ext cx="555763" cy="41549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4708E5A6-EB82-48BA-8CAF-3162A6C77FA2}"/>
              </a:ext>
            </a:extLst>
          </p:cNvPr>
          <p:cNvGrpSpPr/>
          <p:nvPr/>
        </p:nvGrpSpPr>
        <p:grpSpPr>
          <a:xfrm>
            <a:off x="5062132" y="1977159"/>
            <a:ext cx="4653368" cy="1225286"/>
            <a:chOff x="5062132" y="3475254"/>
            <a:chExt cx="4653368" cy="1225286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F63EF05A-0A9E-4422-9FC0-238BBC301A6B}"/>
                </a:ext>
              </a:extLst>
            </p:cNvPr>
            <p:cNvSpPr txBox="1"/>
            <p:nvPr/>
          </p:nvSpPr>
          <p:spPr>
            <a:xfrm>
              <a:off x="5062132" y="3475254"/>
              <a:ext cx="46533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100" dirty="0"/>
                <a:t>Initialized w and update iteratively</a:t>
              </a:r>
              <a:endParaRPr lang="zh-TW" altLang="en-US" sz="2100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FD59355C-00BD-4455-835D-A51CD2D8BF46}"/>
                    </a:ext>
                  </a:extLst>
                </p:cNvPr>
                <p:cNvSpPr txBox="1"/>
                <p:nvPr/>
              </p:nvSpPr>
              <p:spPr>
                <a:xfrm>
                  <a:off x="5413604" y="3861336"/>
                  <a:ext cx="3117413" cy="8392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FD59355C-00BD-4455-835D-A51CD2D8BF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604" y="3861336"/>
                  <a:ext cx="3117413" cy="83920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C303F3D-0BE8-4343-8F71-201A3C64ED62}"/>
              </a:ext>
            </a:extLst>
          </p:cNvPr>
          <p:cNvGrpSpPr/>
          <p:nvPr/>
        </p:nvGrpSpPr>
        <p:grpSpPr>
          <a:xfrm>
            <a:off x="1053499" y="1827283"/>
            <a:ext cx="3767329" cy="2726410"/>
            <a:chOff x="628650" y="3519621"/>
            <a:chExt cx="3106675" cy="27264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176C9622-3CF7-4D5F-8B6F-663299318030}"/>
                    </a:ext>
                  </a:extLst>
                </p:cNvPr>
                <p:cNvSpPr txBox="1"/>
                <p:nvPr/>
              </p:nvSpPr>
              <p:spPr>
                <a:xfrm>
                  <a:off x="628650" y="3519621"/>
                  <a:ext cx="2493531" cy="839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176C9622-3CF7-4D5F-8B6F-663299318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3519621"/>
                  <a:ext cx="2493531" cy="83920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D18510AE-DD13-4C69-8591-9C7DE14C1FC3}"/>
                    </a:ext>
                  </a:extLst>
                </p:cNvPr>
                <p:cNvSpPr txBox="1"/>
                <p:nvPr/>
              </p:nvSpPr>
              <p:spPr>
                <a:xfrm>
                  <a:off x="628650" y="4463224"/>
                  <a:ext cx="2442682" cy="839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D18510AE-DD13-4C69-8591-9C7DE14C1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4463224"/>
                  <a:ext cx="2739724" cy="7645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D267D1DE-7638-44BC-A42A-0D161E4CA0C6}"/>
                    </a:ext>
                  </a:extLst>
                </p:cNvPr>
                <p:cNvSpPr txBox="1"/>
                <p:nvPr/>
              </p:nvSpPr>
              <p:spPr>
                <a:xfrm>
                  <a:off x="628650" y="5406827"/>
                  <a:ext cx="2520328" cy="839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D267D1DE-7638-44BC-A42A-0D161E4CA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5406827"/>
                  <a:ext cx="2843086" cy="7645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FFD7816-46BF-4FFE-919A-1543BAD01290}"/>
                </a:ext>
              </a:extLst>
            </p:cNvPr>
            <p:cNvSpPr txBox="1"/>
            <p:nvPr/>
          </p:nvSpPr>
          <p:spPr>
            <a:xfrm rot="5400000">
              <a:off x="902653" y="4164413"/>
              <a:ext cx="697627" cy="329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……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01A3F157-C391-4210-957F-56ABDDB1ED5F}"/>
                </a:ext>
              </a:extLst>
            </p:cNvPr>
            <p:cNvSpPr txBox="1"/>
            <p:nvPr/>
          </p:nvSpPr>
          <p:spPr>
            <a:xfrm rot="5400000">
              <a:off x="902653" y="5152702"/>
              <a:ext cx="697627" cy="329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……</a:t>
              </a:r>
            </a:p>
          </p:txBody>
        </p:sp>
        <p:sp>
          <p:nvSpPr>
            <p:cNvPr id="18" name="右大括弧 17">
              <a:extLst>
                <a:ext uri="{FF2B5EF4-FFF2-40B4-BE49-F238E27FC236}">
                  <a16:creationId xmlns:a16="http://schemas.microsoft.com/office/drawing/2014/main" id="{8864DD09-0DCC-4405-848E-074C7FE67A61}"/>
                </a:ext>
              </a:extLst>
            </p:cNvPr>
            <p:cNvSpPr/>
            <p:nvPr/>
          </p:nvSpPr>
          <p:spPr>
            <a:xfrm>
              <a:off x="3208147" y="3618236"/>
              <a:ext cx="527178" cy="255309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20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ADCF7493-1D57-4D9D-8705-227C728ED256}"/>
              </a:ext>
            </a:extLst>
          </p:cNvPr>
          <p:cNvGrpSpPr/>
          <p:nvPr/>
        </p:nvGrpSpPr>
        <p:grpSpPr>
          <a:xfrm>
            <a:off x="4947891" y="3213805"/>
            <a:ext cx="5439199" cy="960367"/>
            <a:chOff x="4890664" y="4620494"/>
            <a:chExt cx="5439199" cy="96036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4B60ADE2-623D-43CA-B89D-AE30207E9092}"/>
                    </a:ext>
                  </a:extLst>
                </p:cNvPr>
                <p:cNvSpPr txBox="1"/>
                <p:nvPr/>
              </p:nvSpPr>
              <p:spPr>
                <a:xfrm>
                  <a:off x="4890664" y="4707032"/>
                  <a:ext cx="3603772" cy="873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4B60ADE2-623D-43CA-B89D-AE30207E9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664" y="4707032"/>
                  <a:ext cx="3603772" cy="8738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F16B8BC-6E12-4179-A2CF-2183BC4A01A3}"/>
                </a:ext>
              </a:extLst>
            </p:cNvPr>
            <p:cNvSpPr/>
            <p:nvPr/>
          </p:nvSpPr>
          <p:spPr>
            <a:xfrm>
              <a:off x="8531017" y="4620494"/>
              <a:ext cx="1798846" cy="914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0432FF"/>
                  </a:solidFill>
                </a:rPr>
                <a:t>Hinge loss: usually zero</a:t>
              </a:r>
              <a:endParaRPr lang="zh-TW" altLang="en-US" dirty="0">
                <a:solidFill>
                  <a:srgbClr val="0432FF"/>
                </a:solidFill>
              </a:endParaRPr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48BCAF0-779C-49AA-A06E-E65F43490A39}"/>
              </a:ext>
            </a:extLst>
          </p:cNvPr>
          <p:cNvSpPr txBox="1"/>
          <p:nvPr/>
        </p:nvSpPr>
        <p:spPr>
          <a:xfrm>
            <a:off x="5191487" y="4434397"/>
            <a:ext cx="4295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cf. for logistic regression, </a:t>
            </a:r>
          </a:p>
          <a:p>
            <a:r>
              <a:rPr lang="en-US" altLang="zh-TW" sz="2400" dirty="0"/>
              <a:t>it is always non-zero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6361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types of Linearly non-separable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75492" y="2054577"/>
            <a:ext cx="5926964" cy="6469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TW" sz="2400"/>
              <a:t>Slightly			Seriously </a:t>
            </a:r>
            <a:endParaRPr kumimoji="1"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06" y="2539748"/>
            <a:ext cx="3412975" cy="340384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170" y="2503245"/>
            <a:ext cx="3458603" cy="34403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1138" y="1890711"/>
            <a:ext cx="2868306" cy="3680417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0F8BAFA-D9CF-4348-8C32-A4EB234C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2631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47BB779F-9498-4694-A0F5-D3FE43E93F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70C0"/>
                </a:solidFill>
              </a:rPr>
              <a:t>Soft Margin Classification  </a:t>
            </a:r>
          </a:p>
        </p:txBody>
      </p:sp>
      <p:sp>
        <p:nvSpPr>
          <p:cNvPr id="36865" name="Slide Number Placeholder 5">
            <a:extLst>
              <a:ext uri="{FF2B5EF4-FFF2-40B4-BE49-F238E27FC236}">
                <a16:creationId xmlns:a16="http://schemas.microsoft.com/office/drawing/2014/main" id="{A34FA8B1-78CF-484C-A5CC-CB2BFDEF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027B764-3AFE-4CAC-B20F-CB0124EC2D39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22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6868" name="Line 4">
            <a:extLst>
              <a:ext uri="{FF2B5EF4-FFF2-40B4-BE49-F238E27FC236}">
                <a16:creationId xmlns:a16="http://schemas.microsoft.com/office/drawing/2014/main" id="{459989BD-77A2-4DA5-BE1B-73AB0D98C0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35851" y="2537333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6869" name="Line 5">
            <a:extLst>
              <a:ext uri="{FF2B5EF4-FFF2-40B4-BE49-F238E27FC236}">
                <a16:creationId xmlns:a16="http://schemas.microsoft.com/office/drawing/2014/main" id="{31E2A634-597C-4EA2-930F-272926F297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00914" y="5463096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6870" name="AutoShape 6">
            <a:extLst>
              <a:ext uri="{FF2B5EF4-FFF2-40B4-BE49-F238E27FC236}">
                <a16:creationId xmlns:a16="http://schemas.microsoft.com/office/drawing/2014/main" id="{2EBBACA1-5FCC-47E3-A73E-D0F86F814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5664" y="32929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71" name="AutoShape 7">
            <a:extLst>
              <a:ext uri="{FF2B5EF4-FFF2-40B4-BE49-F238E27FC236}">
                <a16:creationId xmlns:a16="http://schemas.microsoft.com/office/drawing/2014/main" id="{4A5201C0-2FB7-4098-8E58-EA078CA6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0989" y="365017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72" name="AutoShape 8">
            <a:extLst>
              <a:ext uri="{FF2B5EF4-FFF2-40B4-BE49-F238E27FC236}">
                <a16:creationId xmlns:a16="http://schemas.microsoft.com/office/drawing/2014/main" id="{7A1C3ED5-C362-43B9-AD72-11FBC5963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3389" y="419627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73" name="AutoShape 9">
            <a:extLst>
              <a:ext uri="{FF2B5EF4-FFF2-40B4-BE49-F238E27FC236}">
                <a16:creationId xmlns:a16="http://schemas.microsoft.com/office/drawing/2014/main" id="{7582EAF5-A977-40B7-9DC1-6EC54F140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389" y="465347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74" name="AutoShape 10">
            <a:extLst>
              <a:ext uri="{FF2B5EF4-FFF2-40B4-BE49-F238E27FC236}">
                <a16:creationId xmlns:a16="http://schemas.microsoft.com/office/drawing/2014/main" id="{8DBC1CF2-90FC-4359-9C7D-DCC906FFE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5789" y="305327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75" name="AutoShape 11">
            <a:extLst>
              <a:ext uri="{FF2B5EF4-FFF2-40B4-BE49-F238E27FC236}">
                <a16:creationId xmlns:a16="http://schemas.microsoft.com/office/drawing/2014/main" id="{297397D7-4BA2-4673-87E3-744E57682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389" y="396767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76" name="AutoShape 12">
            <a:extLst>
              <a:ext uri="{FF2B5EF4-FFF2-40B4-BE49-F238E27FC236}">
                <a16:creationId xmlns:a16="http://schemas.microsoft.com/office/drawing/2014/main" id="{D3038941-7B4D-471D-9FF8-D17D96371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789" y="412007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77" name="AutoShape 13">
            <a:extLst>
              <a:ext uri="{FF2B5EF4-FFF2-40B4-BE49-F238E27FC236}">
                <a16:creationId xmlns:a16="http://schemas.microsoft.com/office/drawing/2014/main" id="{46CE150F-19D9-4CDC-A00A-458FF7EAB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6789" y="373907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78" name="AutoShape 14">
            <a:extLst>
              <a:ext uri="{FF2B5EF4-FFF2-40B4-BE49-F238E27FC236}">
                <a16:creationId xmlns:a16="http://schemas.microsoft.com/office/drawing/2014/main" id="{E5CA6EDB-55E6-4781-AF3F-4337EA40E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8489" y="37263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79" name="AutoShape 15">
            <a:extLst>
              <a:ext uri="{FF2B5EF4-FFF2-40B4-BE49-F238E27FC236}">
                <a16:creationId xmlns:a16="http://schemas.microsoft.com/office/drawing/2014/main" id="{C25177A1-F71F-4885-BA2D-56CD1AB90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0189" y="46534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80" name="AutoShape 16">
            <a:extLst>
              <a:ext uri="{FF2B5EF4-FFF2-40B4-BE49-F238E27FC236}">
                <a16:creationId xmlns:a16="http://schemas.microsoft.com/office/drawing/2014/main" id="{DC1E08A5-83BF-4DA3-95A0-CB2DB0F3F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0789" y="46534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81" name="AutoShape 17">
            <a:extLst>
              <a:ext uri="{FF2B5EF4-FFF2-40B4-BE49-F238E27FC236}">
                <a16:creationId xmlns:a16="http://schemas.microsoft.com/office/drawing/2014/main" id="{225FA4A6-895F-4C31-9307-1468A083F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2689" y="51741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82" name="AutoShape 18">
            <a:extLst>
              <a:ext uri="{FF2B5EF4-FFF2-40B4-BE49-F238E27FC236}">
                <a16:creationId xmlns:a16="http://schemas.microsoft.com/office/drawing/2014/main" id="{16E952E8-619D-4D14-B558-A0732A7B5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4989" y="40438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83" name="AutoShape 19">
            <a:extLst>
              <a:ext uri="{FF2B5EF4-FFF2-40B4-BE49-F238E27FC236}">
                <a16:creationId xmlns:a16="http://schemas.microsoft.com/office/drawing/2014/main" id="{87BAF3D0-0BC5-4FE4-B7C9-C4A91FAB0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6664" y="45375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84" name="AutoShape 20">
            <a:extLst>
              <a:ext uri="{FF2B5EF4-FFF2-40B4-BE49-F238E27FC236}">
                <a16:creationId xmlns:a16="http://schemas.microsoft.com/office/drawing/2014/main" id="{3DA81D15-E694-49AD-820A-893EBA095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1189" y="48820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85" name="AutoShape 21">
            <a:extLst>
              <a:ext uri="{FF2B5EF4-FFF2-40B4-BE49-F238E27FC236}">
                <a16:creationId xmlns:a16="http://schemas.microsoft.com/office/drawing/2014/main" id="{7A4CF794-B836-4502-A5E2-960B264BF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6989" y="396767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86" name="AutoShape 22">
            <a:extLst>
              <a:ext uri="{FF2B5EF4-FFF2-40B4-BE49-F238E27FC236}">
                <a16:creationId xmlns:a16="http://schemas.microsoft.com/office/drawing/2014/main" id="{AE55F090-1E7E-4CA2-ACCA-E9FE60687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2514" y="24547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87" name="AutoShape 23">
            <a:extLst>
              <a:ext uri="{FF2B5EF4-FFF2-40B4-BE49-F238E27FC236}">
                <a16:creationId xmlns:a16="http://schemas.microsoft.com/office/drawing/2014/main" id="{30E84AE9-41F4-4C7D-9BC8-BA5F48720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2114" y="253098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88" name="AutoShape 24">
            <a:extLst>
              <a:ext uri="{FF2B5EF4-FFF2-40B4-BE49-F238E27FC236}">
                <a16:creationId xmlns:a16="http://schemas.microsoft.com/office/drawing/2014/main" id="{0F188420-A0E1-4451-A308-628789951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8914" y="32929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89" name="AutoShape 25">
            <a:extLst>
              <a:ext uri="{FF2B5EF4-FFF2-40B4-BE49-F238E27FC236}">
                <a16:creationId xmlns:a16="http://schemas.microsoft.com/office/drawing/2014/main" id="{F9BF68A2-BDE8-4D44-B272-7411BCF02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339" y="373748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90" name="AutoShape 26">
            <a:extLst>
              <a:ext uri="{FF2B5EF4-FFF2-40B4-BE49-F238E27FC236}">
                <a16:creationId xmlns:a16="http://schemas.microsoft.com/office/drawing/2014/main" id="{D140167C-9B43-4383-A9E4-F7B4A5356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1939" y="44439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6891" name="AutoShape 27">
            <a:extLst>
              <a:ext uri="{FF2B5EF4-FFF2-40B4-BE49-F238E27FC236}">
                <a16:creationId xmlns:a16="http://schemas.microsoft.com/office/drawing/2014/main" id="{D570BFC0-0602-4929-ADE6-832DA95F7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6089" y="440582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962588" name="Line 28">
            <a:extLst>
              <a:ext uri="{FF2B5EF4-FFF2-40B4-BE49-F238E27FC236}">
                <a16:creationId xmlns:a16="http://schemas.microsoft.com/office/drawing/2014/main" id="{5E06A277-5D3F-4C8C-9C66-06FEA91197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00990" y="2454783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62589" name="Line 29">
            <a:extLst>
              <a:ext uri="{FF2B5EF4-FFF2-40B4-BE49-F238E27FC236}">
                <a16:creationId xmlns:a16="http://schemas.microsoft.com/office/drawing/2014/main" id="{72F4650D-D840-42D6-8C50-C81E0C51E6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236076" y="3559683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62590" name="Oval 30">
            <a:extLst>
              <a:ext uri="{FF2B5EF4-FFF2-40B4-BE49-F238E27FC236}">
                <a16:creationId xmlns:a16="http://schemas.microsoft.com/office/drawing/2014/main" id="{4AC31823-9A0F-43FF-B445-D50630BB8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2176" y="3673984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962591" name="Oval 31">
            <a:extLst>
              <a:ext uri="{FF2B5EF4-FFF2-40B4-BE49-F238E27FC236}">
                <a16:creationId xmlns:a16="http://schemas.microsoft.com/office/drawing/2014/main" id="{C6BE2658-F42F-40FF-BF7D-4E3D7200E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5226" y="4469322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962592" name="Oval 32">
            <a:extLst>
              <a:ext uri="{FF2B5EF4-FFF2-40B4-BE49-F238E27FC236}">
                <a16:creationId xmlns:a16="http://schemas.microsoft.com/office/drawing/2014/main" id="{1A0A7727-1D84-457A-AF02-A8B5E5442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8639" y="3656522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962593" name="Line 33">
            <a:extLst>
              <a:ext uri="{FF2B5EF4-FFF2-40B4-BE49-F238E27FC236}">
                <a16:creationId xmlns:a16="http://schemas.microsoft.com/office/drawing/2014/main" id="{883EBDE5-F229-4264-BA83-B1BF88C49E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612190" y="4374072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62594" name="Line 34">
            <a:extLst>
              <a:ext uri="{FF2B5EF4-FFF2-40B4-BE49-F238E27FC236}">
                <a16:creationId xmlns:a16="http://schemas.microsoft.com/office/drawing/2014/main" id="{444C37DF-C3B6-4BAE-9F06-42BBA1ECB27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664576" y="3812097"/>
            <a:ext cx="234950" cy="1793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62595" name="Line 35">
            <a:extLst>
              <a:ext uri="{FF2B5EF4-FFF2-40B4-BE49-F238E27FC236}">
                <a16:creationId xmlns:a16="http://schemas.microsoft.com/office/drawing/2014/main" id="{4722DD7A-8028-4940-B49D-001D624104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39140" y="2635758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62596" name="Line 36">
            <a:extLst>
              <a:ext uri="{FF2B5EF4-FFF2-40B4-BE49-F238E27FC236}">
                <a16:creationId xmlns:a16="http://schemas.microsoft.com/office/drawing/2014/main" id="{87880F19-D936-42AC-A7C5-5F39E76C36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1440" y="2273808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62597" name="Line 37">
            <a:extLst>
              <a:ext uri="{FF2B5EF4-FFF2-40B4-BE49-F238E27FC236}">
                <a16:creationId xmlns:a16="http://schemas.microsoft.com/office/drawing/2014/main" id="{DAE4135B-E13C-4937-9044-11AA31330DA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62976" y="3902583"/>
            <a:ext cx="774700" cy="5207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62598" name="Line 38">
            <a:extLst>
              <a:ext uri="{FF2B5EF4-FFF2-40B4-BE49-F238E27FC236}">
                <a16:creationId xmlns:a16="http://schemas.microsoft.com/office/drawing/2014/main" id="{81095CA4-2AAA-43D6-8E37-57AC710B940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2302" y="3813683"/>
            <a:ext cx="777875" cy="546100"/>
          </a:xfrm>
          <a:prstGeom prst="lin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stealth"/>
          </a:ln>
        </p:spPr>
        <p:txBody>
          <a:bodyPr/>
          <a:lstStyle/>
          <a:p>
            <a:pPr>
              <a:defRPr/>
            </a:pPr>
            <a:endParaRPr lang="en-US">
              <a:latin typeface="Lucida Sans" charset="0"/>
              <a:ea typeface="Arial Unicode MS" charset="0"/>
              <a:cs typeface="Arial Unicode MS" charset="0"/>
            </a:endParaRPr>
          </a:p>
        </p:txBody>
      </p:sp>
      <p:sp>
        <p:nvSpPr>
          <p:cNvPr id="962599" name="Text Box 39">
            <a:extLst>
              <a:ext uri="{FF2B5EF4-FFF2-40B4-BE49-F238E27FC236}">
                <a16:creationId xmlns:a16="http://schemas.microsoft.com/office/drawing/2014/main" id="{31D04324-13B4-43EE-AE16-A9D6A4589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1" y="4197859"/>
            <a:ext cx="704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zh-TW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en-US" altLang="zh-TW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962600" name="Text Box 40">
            <a:extLst>
              <a:ext uri="{FF2B5EF4-FFF2-40B4-BE49-F238E27FC236}">
                <a16:creationId xmlns:a16="http://schemas.microsoft.com/office/drawing/2014/main" id="{116CEBBA-A8E0-4374-9603-1C143022F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2926" y="3816859"/>
            <a:ext cx="704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zh-TW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en-US" altLang="zh-TW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36905" name="TextBox 4">
            <a:extLst>
              <a:ext uri="{FF2B5EF4-FFF2-40B4-BE49-F238E27FC236}">
                <a16:creationId xmlns:a16="http://schemas.microsoft.com/office/drawing/2014/main" id="{6CA6E111-FE21-42FD-B085-563EE60B6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1" y="-33338"/>
            <a:ext cx="1293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15.2.1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14" y="2076451"/>
            <a:ext cx="6392862" cy="281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2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0" grpId="0" animBg="1"/>
      <p:bldP spid="962591" grpId="0" animBg="1"/>
      <p:bldP spid="962592" grpId="0" animBg="1"/>
      <p:bldP spid="962599" grpId="0"/>
      <p:bldP spid="96260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EE81DEFA-1E14-48FE-A8F0-29013ACFCA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2129" y="484632"/>
            <a:ext cx="10923813" cy="1609344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0070C0"/>
                </a:solidFill>
              </a:rPr>
              <a:t>New optimization problem</a:t>
            </a:r>
            <a:br>
              <a:rPr lang="en-US" altLang="zh-TW" sz="4800" dirty="0">
                <a:solidFill>
                  <a:srgbClr val="0070C0"/>
                </a:solidFill>
              </a:rPr>
            </a:br>
            <a:r>
              <a:rPr lang="en-US" altLang="zh-TW" sz="3600" dirty="0">
                <a:solidFill>
                  <a:srgbClr val="0070C0"/>
                </a:solidFill>
                <a:latin typeface="PMingLiU" charset="-120"/>
                <a:ea typeface="PMingLiU" charset="-120"/>
                <a:cs typeface="PMingLiU" charset="-120"/>
              </a:rPr>
              <a:t>for Soft Margin Classification</a:t>
            </a:r>
            <a:endParaRPr lang="en-US" altLang="zh-TW" sz="3600" dirty="0">
              <a:solidFill>
                <a:srgbClr val="0070C0"/>
              </a:solidFill>
            </a:endParaRP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E06F3BB0-D95E-487C-A52B-3E25288E2E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9848" y="1845129"/>
            <a:ext cx="10058400" cy="4327071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Parameter </a:t>
            </a:r>
            <a:r>
              <a:rPr lang="en-US" altLang="zh-TW" sz="2400" i="1" dirty="0"/>
              <a:t>C</a:t>
            </a:r>
            <a:r>
              <a:rPr lang="en-US" altLang="zh-TW" sz="2400" dirty="0"/>
              <a:t> can be viewed as a way to control overfitting</a:t>
            </a:r>
          </a:p>
        </p:txBody>
      </p:sp>
      <p:sp>
        <p:nvSpPr>
          <p:cNvPr id="37889" name="Slide Number Placeholder 5">
            <a:extLst>
              <a:ext uri="{FF2B5EF4-FFF2-40B4-BE49-F238E27FC236}">
                <a16:creationId xmlns:a16="http://schemas.microsoft.com/office/drawing/2014/main" id="{1938C4FC-6475-4398-8132-9C09C891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4AE8781-1008-4B76-940A-D108520938F8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23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7892" name="Text Box 4">
            <a:extLst>
              <a:ext uri="{FF2B5EF4-FFF2-40B4-BE49-F238E27FC236}">
                <a16:creationId xmlns:a16="http://schemas.microsoft.com/office/drawing/2014/main" id="{A0EFE19F-D8AE-4763-B0C0-A1D4216FD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851131"/>
            <a:ext cx="6438900" cy="1261884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>
                <a:latin typeface="Times New Roman" panose="02020603050405020304" pitchFamily="18" charset="0"/>
              </a:rPr>
              <a:t>Find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TW" dirty="0">
                <a:latin typeface="Times New Roman" panose="02020603050405020304" pitchFamily="18" charset="0"/>
              </a:rPr>
              <a:t> and </a:t>
            </a:r>
            <a:r>
              <a:rPr lang="en-US" altLang="zh-TW" i="1" dirty="0">
                <a:solidFill>
                  <a:srgbClr val="7030A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TW" dirty="0">
                <a:latin typeface="Times New Roman" panose="02020603050405020304" pitchFamily="18" charset="0"/>
              </a:rPr>
              <a:t> such that</a:t>
            </a:r>
          </a:p>
          <a:p>
            <a:pPr eaLnBrk="1" hangingPunct="1"/>
            <a:r>
              <a:rPr lang="el-GR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=½ </a:t>
            </a:r>
            <a:r>
              <a:rPr lang="en-US" altLang="zh-TW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TW" baseline="30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TW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TW" dirty="0">
                <a:latin typeface="Times New Roman" panose="02020603050405020304" pitchFamily="18" charset="0"/>
              </a:rPr>
              <a:t>  is minimized and for all </a:t>
            </a:r>
            <a:r>
              <a:rPr lang="en-US" altLang="zh-TW" sz="2800" dirty="0">
                <a:latin typeface="Times New Roman" panose="02020603050405020304" pitchFamily="18" charset="0"/>
              </a:rPr>
              <a:t>{</a:t>
            </a:r>
            <a:r>
              <a:rPr lang="en-US" altLang="zh-TW" dirty="0">
                <a:latin typeface="Times New Roman" panose="02020603050405020304" pitchFamily="18" charset="0"/>
              </a:rPr>
              <a:t>(</a:t>
            </a:r>
            <a:r>
              <a:rPr lang="en-US" altLang="zh-TW" sz="2800" b="1" dirty="0">
                <a:latin typeface="Times New Roman" panose="02020603050405020304" pitchFamily="18" charset="0"/>
              </a:rPr>
              <a:t>x</a:t>
            </a:r>
            <a:r>
              <a:rPr lang="en-US" altLang="zh-TW" sz="2800" b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TW" sz="2800" b="1" dirty="0">
                <a:latin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</a:rPr>
              <a:t>,</a:t>
            </a:r>
            <a:r>
              <a:rPr lang="en-US" altLang="zh-TW" sz="2800" i="1" dirty="0" err="1">
                <a:latin typeface="Times New Roman" panose="02020603050405020304" pitchFamily="18" charset="0"/>
              </a:rPr>
              <a:t>y</a:t>
            </a:r>
            <a:r>
              <a:rPr lang="en-US" altLang="zh-TW" sz="2800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sz="2800" dirty="0">
                <a:latin typeface="Times New Roman" panose="02020603050405020304" pitchFamily="18" charset="0"/>
              </a:rPr>
              <a:t>)}</a:t>
            </a:r>
            <a:endParaRPr lang="en-US" altLang="zh-TW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zh-TW" i="1" dirty="0" err="1">
                <a:latin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dirty="0">
                <a:latin typeface="Times New Roman" panose="02020603050405020304" pitchFamily="18" charset="0"/>
              </a:rPr>
              <a:t> (</a:t>
            </a:r>
            <a:r>
              <a:rPr lang="en-US" altLang="zh-TW" b="1" dirty="0" err="1">
                <a:latin typeface="Times New Roman" panose="02020603050405020304" pitchFamily="18" charset="0"/>
              </a:rPr>
              <a:t>w</a:t>
            </a:r>
            <a:r>
              <a:rPr lang="en-US" altLang="zh-TW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TW" b="1" dirty="0" err="1">
                <a:latin typeface="Times New Roman" panose="02020603050405020304" pitchFamily="18" charset="0"/>
              </a:rPr>
              <a:t>x</a:t>
            </a:r>
            <a:r>
              <a:rPr lang="en-US" altLang="zh-TW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+ b)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7893" name="Text Box 5">
            <a:extLst>
              <a:ext uri="{FF2B5EF4-FFF2-40B4-BE49-F238E27FC236}">
                <a16:creationId xmlns:a16="http://schemas.microsoft.com/office/drawing/2014/main" id="{E303C4E9-ADC2-4EDA-AF81-BA090F29A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900" y="6868053"/>
            <a:ext cx="7239000" cy="1200329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>
                <a:latin typeface="Times New Roman" panose="02020603050405020304" pitchFamily="18" charset="0"/>
              </a:rPr>
              <a:t>Find</a:t>
            </a:r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and </a:t>
            </a:r>
            <a:r>
              <a:rPr lang="en-US" altLang="zh-TW" i="1" dirty="0">
                <a:solidFill>
                  <a:srgbClr val="7030A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TW" dirty="0">
                <a:latin typeface="Times New Roman" panose="02020603050405020304" pitchFamily="18" charset="0"/>
              </a:rPr>
              <a:t> such that</a:t>
            </a:r>
          </a:p>
          <a:p>
            <a:pPr eaLnBrk="1" hangingPunct="1"/>
            <a:r>
              <a:rPr lang="el-GR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=½ </a:t>
            </a:r>
            <a:r>
              <a:rPr lang="en-US" altLang="zh-TW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TW" baseline="30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TW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TW" dirty="0"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Times New Roman" panose="02020603050405020304" pitchFamily="18" charset="0"/>
              </a:rPr>
              <a:t>+ </a:t>
            </a:r>
            <a:r>
              <a:rPr lang="en-US" altLang="zh-TW" i="1" dirty="0">
                <a:solidFill>
                  <a:srgbClr val="C00000"/>
                </a:solidFill>
                <a:latin typeface="Times New Roman" panose="02020603050405020304" pitchFamily="18" charset="0"/>
              </a:rPr>
              <a:t>C</a:t>
            </a:r>
            <a:r>
              <a:rPr lang="el-GR" altLang="zh-TW" dirty="0">
                <a:solidFill>
                  <a:srgbClr val="C00000"/>
                </a:solidFill>
                <a:latin typeface="Times New Roman" panose="02020603050405020304" pitchFamily="18" charset="0"/>
              </a:rPr>
              <a:t>Σ</a:t>
            </a:r>
            <a:r>
              <a:rPr lang="el-GR" altLang="zh-TW" i="1" dirty="0">
                <a:solidFill>
                  <a:srgbClr val="C00000"/>
                </a:solidFill>
                <a:latin typeface="Times New Roman" panose="02020603050405020304" pitchFamily="18" charset="0"/>
              </a:rPr>
              <a:t>ξ</a:t>
            </a:r>
            <a:r>
              <a:rPr lang="en-US" altLang="zh-TW" i="1" baseline="-25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TW" dirty="0">
                <a:solidFill>
                  <a:srgbClr val="C0000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TW" dirty="0">
                <a:latin typeface="Times New Roman" panose="02020603050405020304" pitchFamily="18" charset="0"/>
              </a:rPr>
              <a:t>is minimized and for all {(</a:t>
            </a:r>
            <a:r>
              <a:rPr lang="en-US" altLang="zh-TW" b="1" dirty="0">
                <a:latin typeface="Times New Roman" panose="02020603050405020304" pitchFamily="18" charset="0"/>
              </a:rPr>
              <a:t>x</a:t>
            </a:r>
            <a:r>
              <a:rPr lang="en-US" altLang="zh-TW" b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,</a:t>
            </a:r>
            <a:r>
              <a:rPr lang="en-US" altLang="zh-TW" i="1" dirty="0" err="1">
                <a:latin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dirty="0">
                <a:latin typeface="Times New Roman" panose="02020603050405020304" pitchFamily="18" charset="0"/>
              </a:rPr>
              <a:t>)}</a:t>
            </a:r>
          </a:p>
          <a:p>
            <a:pPr eaLnBrk="1" hangingPunct="1"/>
            <a:r>
              <a:rPr lang="en-US" altLang="zh-TW" i="1" dirty="0" err="1">
                <a:latin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i="1" dirty="0"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(</a:t>
            </a:r>
            <a:r>
              <a:rPr lang="en-US" altLang="zh-TW" b="1" dirty="0" err="1">
                <a:latin typeface="Times New Roman" panose="02020603050405020304" pitchFamily="18" charset="0"/>
              </a:rPr>
              <a:t>w</a:t>
            </a:r>
            <a:r>
              <a:rPr lang="en-US" altLang="zh-TW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TW" b="1" dirty="0" err="1">
                <a:latin typeface="Times New Roman" panose="02020603050405020304" pitchFamily="18" charset="0"/>
              </a:rPr>
              <a:t>x</a:t>
            </a:r>
            <a:r>
              <a:rPr lang="en-US" altLang="zh-TW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+ </a:t>
            </a:r>
            <a:r>
              <a:rPr lang="en-US" altLang="zh-TW" i="1" dirty="0">
                <a:latin typeface="Times New Roman" panose="02020603050405020304" pitchFamily="18" charset="0"/>
              </a:rPr>
              <a:t>b</a:t>
            </a:r>
            <a:r>
              <a:rPr lang="en-US" altLang="zh-TW" dirty="0">
                <a:latin typeface="Times New Roman" panose="02020603050405020304" pitchFamily="18" charset="0"/>
              </a:rPr>
              <a:t>)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l-GR" altLang="zh-TW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en-US" altLang="zh-TW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and    </a:t>
            </a:r>
            <a:r>
              <a:rPr lang="el-GR" altLang="zh-TW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en-US" altLang="zh-TW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for all 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TW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94" name="TextBox 4">
            <a:extLst>
              <a:ext uri="{FF2B5EF4-FFF2-40B4-BE49-F238E27FC236}">
                <a16:creationId xmlns:a16="http://schemas.microsoft.com/office/drawing/2014/main" id="{C5B3DBCC-239E-4AF0-8942-844A5EBE8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1" y="-33338"/>
            <a:ext cx="1293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15.2.1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772" y="2353374"/>
            <a:ext cx="7943476" cy="3967082"/>
          </a:xfrm>
          <a:prstGeom prst="rect">
            <a:avLst/>
          </a:prstGeom>
        </p:spPr>
      </p:pic>
      <p:sp>
        <p:nvSpPr>
          <p:cNvPr id="3" name="圓角矩形圖說文字 2"/>
          <p:cNvSpPr/>
          <p:nvPr/>
        </p:nvSpPr>
        <p:spPr>
          <a:xfrm>
            <a:off x="845127" y="2680053"/>
            <a:ext cx="2155785" cy="1002218"/>
          </a:xfrm>
          <a:prstGeom prst="wedgeRoundRectCallout">
            <a:avLst>
              <a:gd name="adj1" fmla="val 47511"/>
              <a:gd name="adj2" fmla="val -8991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0432FF"/>
                </a:solidFill>
              </a:rPr>
              <a:t>A regularization term</a:t>
            </a:r>
          </a:p>
          <a:p>
            <a:endParaRPr lang="en-US" altLang="zh-TW" sz="2000" dirty="0">
              <a:solidFill>
                <a:srgbClr val="0432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62945" y="2353374"/>
            <a:ext cx="2826328" cy="1082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42977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Lagrange formulation - </a:t>
            </a:r>
            <a:r>
              <a:rPr lang="en-US" altLang="zh-TW" dirty="0">
                <a:solidFill>
                  <a:srgbClr val="FF0000"/>
                </a:solidFill>
              </a:rPr>
              <a:t>Derivation</a:t>
            </a:r>
            <a:br>
              <a:rPr lang="en-US" altLang="zh-TW" dirty="0">
                <a:solidFill>
                  <a:srgbClr val="0070C0"/>
                </a:solidFill>
              </a:rPr>
            </a:br>
            <a:r>
              <a:rPr lang="en-US" altLang="zh-TW" sz="3200" dirty="0">
                <a:solidFill>
                  <a:srgbClr val="0070C0"/>
                </a:solidFill>
                <a:latin typeface="PMingLiU" charset="-120"/>
                <a:ea typeface="PMingLiU" charset="-120"/>
                <a:cs typeface="PMingLiU" charset="-120"/>
              </a:rPr>
              <a:t>for Soft Margin Classification 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5337016"/>
            <a:ext cx="10058400" cy="1238563"/>
          </a:xfrm>
          <a:prstGeom prst="rect">
            <a:avLst/>
          </a:prstGeom>
          <a:ln w="28575">
            <a:solidFill>
              <a:srgbClr val="0432FF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969" y="2121408"/>
            <a:ext cx="3831356" cy="30634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847" y="2121408"/>
            <a:ext cx="6134161" cy="3063485"/>
          </a:xfrm>
          <a:prstGeom prst="rect">
            <a:avLst/>
          </a:prstGeom>
          <a:ln w="28575">
            <a:solidFill>
              <a:srgbClr val="008F00"/>
            </a:solidFill>
          </a:ln>
        </p:spPr>
      </p:pic>
      <p:sp>
        <p:nvSpPr>
          <p:cNvPr id="7" name="圓角矩形圖說文字 6"/>
          <p:cNvSpPr/>
          <p:nvPr/>
        </p:nvSpPr>
        <p:spPr>
          <a:xfrm>
            <a:off x="8286751" y="1400175"/>
            <a:ext cx="3757612" cy="569110"/>
          </a:xfrm>
          <a:prstGeom prst="wedgeRoundRectCallout">
            <a:avLst>
              <a:gd name="adj1" fmla="val -65755"/>
              <a:gd name="adj2" fmla="val 7647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Only </a:t>
            </a:r>
            <a:r>
              <a:rPr kumimoji="1" lang="en-US" altLang="zh-TW" dirty="0" err="1">
                <a:solidFill>
                  <a:srgbClr val="FF0000"/>
                </a:solidFill>
              </a:rPr>
              <a:t>w.r.t</a:t>
            </a:r>
            <a:r>
              <a:rPr kumimoji="1" lang="en-US" altLang="zh-TW" dirty="0">
                <a:solidFill>
                  <a:srgbClr val="FF0000"/>
                </a:solidFill>
              </a:rPr>
              <a:t>. original variables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4467225" y="5351304"/>
            <a:ext cx="6646734" cy="868953"/>
            <a:chOff x="4467225" y="5351304"/>
            <a:chExt cx="6646734" cy="868953"/>
          </a:xfrm>
        </p:grpSpPr>
        <p:grpSp>
          <p:nvGrpSpPr>
            <p:cNvPr id="12" name="群組 11"/>
            <p:cNvGrpSpPr/>
            <p:nvPr/>
          </p:nvGrpSpPr>
          <p:grpSpPr>
            <a:xfrm>
              <a:off x="4467225" y="5351304"/>
              <a:ext cx="6646734" cy="868953"/>
              <a:chOff x="4467225" y="5351304"/>
              <a:chExt cx="6646734" cy="868953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8926640" y="5528691"/>
                <a:ext cx="517398" cy="514922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grpSp>
            <p:nvGrpSpPr>
              <p:cNvPr id="11" name="群組 10"/>
              <p:cNvGrpSpPr/>
              <p:nvPr/>
            </p:nvGrpSpPr>
            <p:grpSpPr>
              <a:xfrm>
                <a:off x="4467225" y="5351304"/>
                <a:ext cx="6646734" cy="868953"/>
                <a:chOff x="4467225" y="5351304"/>
                <a:chExt cx="6646734" cy="868953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4467225" y="5351304"/>
                  <a:ext cx="1062038" cy="862616"/>
                </a:xfrm>
                <a:prstGeom prst="rect">
                  <a:avLst/>
                </a:prstGeom>
                <a:noFill/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9863136" y="5357641"/>
                  <a:ext cx="1250823" cy="862616"/>
                </a:xfrm>
                <a:prstGeom prst="rect">
                  <a:avLst/>
                </a:prstGeom>
                <a:noFill/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</p:grpSp>
        <p:cxnSp>
          <p:nvCxnSpPr>
            <p:cNvPr id="14" name="肘形接點 13"/>
            <p:cNvCxnSpPr>
              <a:stCxn id="8" idx="2"/>
            </p:cNvCxnSpPr>
            <p:nvPr/>
          </p:nvCxnSpPr>
          <p:spPr>
            <a:xfrm rot="5400000">
              <a:off x="7850220" y="4708494"/>
              <a:ext cx="12700" cy="2670239"/>
            </a:xfrm>
            <a:prstGeom prst="bentConnector4">
              <a:avLst>
                <a:gd name="adj1" fmla="val 5399984"/>
                <a:gd name="adj2" fmla="val 9978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6327840" y="5528691"/>
              <a:ext cx="431864" cy="51492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04CD1E99-5575-4C35-905B-075FF8669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128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DBE65228-5D9A-400F-819D-7B49BB3BA2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3924" y="355831"/>
            <a:ext cx="10539766" cy="1609344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70C0"/>
                </a:solidFill>
              </a:rPr>
              <a:t>Lagrange formulation </a:t>
            </a:r>
            <a:br>
              <a:rPr lang="en-US" altLang="zh-TW" dirty="0">
                <a:solidFill>
                  <a:srgbClr val="0070C0"/>
                </a:solidFill>
              </a:rPr>
            </a:br>
            <a:r>
              <a:rPr lang="en-US" altLang="zh-TW" sz="3200" dirty="0">
                <a:solidFill>
                  <a:srgbClr val="0070C0"/>
                </a:solidFill>
                <a:latin typeface="PMingLiU" charset="-120"/>
                <a:ea typeface="PMingLiU" charset="-120"/>
                <a:cs typeface="PMingLiU" charset="-120"/>
              </a:rPr>
              <a:t>for Soft Margin Classification</a:t>
            </a:r>
          </a:p>
        </p:txBody>
      </p:sp>
      <p:sp>
        <p:nvSpPr>
          <p:cNvPr id="38913" name="Slide Number Placeholder 5">
            <a:extLst>
              <a:ext uri="{FF2B5EF4-FFF2-40B4-BE49-F238E27FC236}">
                <a16:creationId xmlns:a16="http://schemas.microsoft.com/office/drawing/2014/main" id="{1990E224-8DBB-4E51-B4EA-00EE745F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627E878-851F-4442-8928-CC43B2F12C1E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25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8920" name="Text Box 8">
            <a:extLst>
              <a:ext uri="{FF2B5EF4-FFF2-40B4-BE49-F238E27FC236}">
                <a16:creationId xmlns:a16="http://schemas.microsoft.com/office/drawing/2014/main" id="{121A0770-20C0-4716-8169-9792184C7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386" y="3616244"/>
            <a:ext cx="7581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+mn-lt"/>
                <a:cs typeface="Arial" panose="020B0604020202020204" pitchFamily="34" charset="0"/>
              </a:rPr>
              <a:t>and</a:t>
            </a:r>
            <a:endParaRPr lang="en-US" altLang="zh-TW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8921" name="TextBox 4">
            <a:extLst>
              <a:ext uri="{FF2B5EF4-FFF2-40B4-BE49-F238E27FC236}">
                <a16:creationId xmlns:a16="http://schemas.microsoft.com/office/drawing/2014/main" id="{8713B6B0-8A3F-416C-BE7C-843AA8824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1" y="-33338"/>
            <a:ext cx="1293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15.2.1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4" y="2149827"/>
            <a:ext cx="9555743" cy="127895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4" y="3613430"/>
            <a:ext cx="6384359" cy="51989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636" y="3509450"/>
            <a:ext cx="2173178" cy="124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1494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DBE65228-5D9A-400F-819D-7B49BB3BA2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3924" y="355831"/>
            <a:ext cx="10539766" cy="1609344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70C0"/>
                </a:solidFill>
              </a:rPr>
              <a:t>Lagrange formulation for Soft Margin Classification – Solution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DAE1BC75-1B3E-45BF-9F9A-C0C8ED906E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3924" y="1995544"/>
            <a:ext cx="11027283" cy="405079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TW" sz="2400" dirty="0"/>
              <a:t>The dual problem for soft margin classification:</a:t>
            </a:r>
          </a:p>
          <a:p>
            <a:pPr eaLnBrk="1" hangingPunct="1"/>
            <a:endParaRPr lang="en-US" altLang="zh-TW" sz="2400" dirty="0"/>
          </a:p>
          <a:p>
            <a:pPr eaLnBrk="1" hangingPunct="1"/>
            <a:endParaRPr lang="en-US" altLang="zh-TW" sz="2400" dirty="0"/>
          </a:p>
          <a:p>
            <a:pPr eaLnBrk="1" hangingPunct="1"/>
            <a:endParaRPr lang="en-US" altLang="zh-TW" sz="2400" dirty="0"/>
          </a:p>
          <a:p>
            <a:pPr eaLnBrk="1" hangingPunct="1"/>
            <a:r>
              <a:rPr lang="en-US" altLang="zh-TW" sz="2400" dirty="0"/>
              <a:t>Neither slack variables </a:t>
            </a:r>
            <a:r>
              <a:rPr lang="el-GR" altLang="zh-TW" sz="2400" i="1" dirty="0">
                <a:cs typeface="Times New Roman" panose="02020603050405020304" pitchFamily="18" charset="0"/>
              </a:rPr>
              <a:t>ξ</a:t>
            </a:r>
            <a:r>
              <a:rPr lang="en-US" altLang="zh-TW" sz="2400" i="1" baseline="-25000" dirty="0" err="1">
                <a:cs typeface="Times New Roman" panose="02020603050405020304" pitchFamily="18" charset="0"/>
              </a:rPr>
              <a:t>i</a:t>
            </a:r>
            <a:r>
              <a:rPr lang="en-US" altLang="zh-TW" sz="2400" baseline="-25000" dirty="0">
                <a:cs typeface="Times New Roman" panose="02020603050405020304" pitchFamily="18" charset="0"/>
              </a:rPr>
              <a:t>  </a:t>
            </a:r>
            <a:r>
              <a:rPr lang="en-US" altLang="zh-TW" sz="2400" dirty="0">
                <a:cs typeface="Times New Roman" panose="02020603050405020304" pitchFamily="18" charset="0"/>
              </a:rPr>
              <a:t>nor their Lagrange multipliers appear in the dual problem!</a:t>
            </a:r>
          </a:p>
          <a:p>
            <a:pPr eaLnBrk="1" hangingPunct="1"/>
            <a:r>
              <a:rPr lang="en-US" altLang="zh-TW" sz="2400" dirty="0">
                <a:cs typeface="Times New Roman" panose="02020603050405020304" pitchFamily="18" charset="0"/>
              </a:rPr>
              <a:t>Again, </a:t>
            </a:r>
            <a:r>
              <a:rPr lang="en-US" altLang="zh-TW" sz="2400" b="1" dirty="0"/>
              <a:t>x</a:t>
            </a:r>
            <a:r>
              <a:rPr lang="en-US" altLang="zh-TW" sz="2400" b="1" baseline="-25000" dirty="0"/>
              <a:t>i </a:t>
            </a:r>
            <a:r>
              <a:rPr lang="en-US" altLang="zh-TW" sz="2400" dirty="0"/>
              <a:t>with non-zero </a:t>
            </a:r>
            <a:r>
              <a:rPr lang="el-GR" altLang="zh-TW" sz="2400" i="1" dirty="0">
                <a:cs typeface="Times New Roman" panose="02020603050405020304" pitchFamily="18" charset="0"/>
              </a:rPr>
              <a:t>α</a:t>
            </a:r>
            <a:r>
              <a:rPr lang="en-US" altLang="zh-TW" sz="2400" i="1" baseline="-25000" dirty="0" err="1">
                <a:cs typeface="Times New Roman" panose="02020603050405020304" pitchFamily="18" charset="0"/>
              </a:rPr>
              <a:t>i</a:t>
            </a:r>
            <a:r>
              <a:rPr lang="en-US" altLang="zh-TW" sz="2400" i="1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will be support vectors.</a:t>
            </a:r>
          </a:p>
          <a:p>
            <a:pPr eaLnBrk="1" hangingPunct="1"/>
            <a:r>
              <a:rPr lang="en-US" altLang="zh-TW" sz="2400" dirty="0">
                <a:cs typeface="Times New Roman" panose="02020603050405020304" pitchFamily="18" charset="0"/>
              </a:rPr>
              <a:t>Solution to the dual problem is:</a:t>
            </a:r>
          </a:p>
        </p:txBody>
      </p:sp>
      <p:sp>
        <p:nvSpPr>
          <p:cNvPr id="38913" name="Slide Number Placeholder 5">
            <a:extLst>
              <a:ext uri="{FF2B5EF4-FFF2-40B4-BE49-F238E27FC236}">
                <a16:creationId xmlns:a16="http://schemas.microsoft.com/office/drawing/2014/main" id="{1990E224-8DBB-4E51-B4EA-00EE745F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627E878-851F-4442-8928-CC43B2F12C1E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26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270C7EB5-5264-4500-802C-B9A719CFF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108" y="2413063"/>
            <a:ext cx="7308273" cy="1323439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TW" sz="2800" b="1" dirty="0">
                <a:solidFill>
                  <a:srgbClr val="0432FF"/>
                </a:solidFill>
                <a:latin typeface="Times New Roman" panose="02020603050405020304" pitchFamily="18" charset="0"/>
              </a:rPr>
              <a:t>α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zh-TW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½</a:t>
            </a:r>
            <a:r>
              <a:rPr lang="el-GR" altLang="zh-TW" sz="2800" dirty="0">
                <a:latin typeface="Times New Roman" panose="02020603050405020304" pitchFamily="18" charset="0"/>
              </a:rPr>
              <a:t>ΣΣ</a:t>
            </a:r>
            <a:r>
              <a:rPr lang="el-GR" altLang="zh-TW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i="1" baseline="-25000" dirty="0" err="1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l-GR" altLang="zh-TW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i="1" baseline="-25000" dirty="0" err="1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b="1" dirty="0" err="1">
                <a:latin typeface="Times New Roman" panose="02020603050405020304" pitchFamily="18" charset="0"/>
              </a:rPr>
              <a:t>x</a:t>
            </a:r>
            <a:r>
              <a:rPr lang="en-US" altLang="zh-TW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TW" b="1" dirty="0" err="1">
                <a:latin typeface="Times New Roman" panose="02020603050405020304" pitchFamily="18" charset="0"/>
              </a:rPr>
              <a:t>x</a:t>
            </a:r>
            <a:r>
              <a:rPr lang="en-US" altLang="zh-TW" b="1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is maximized and </a:t>
            </a:r>
          </a:p>
          <a:p>
            <a:pPr eaLnBrk="1" hangingPunct="1"/>
            <a:r>
              <a:rPr lang="en-US" altLang="zh-TW" dirty="0">
                <a:latin typeface="Times New Roman" panose="02020603050405020304" pitchFamily="18" charset="0"/>
              </a:rPr>
              <a:t>(1)</a:t>
            </a:r>
            <a:r>
              <a:rPr lang="en-US" altLang="zh-TW" sz="2800" dirty="0">
                <a:latin typeface="Times New Roman" panose="02020603050405020304" pitchFamily="18" charset="0"/>
              </a:rPr>
              <a:t>  </a:t>
            </a:r>
            <a:r>
              <a:rPr lang="el-GR" altLang="zh-TW" sz="2800" dirty="0">
                <a:latin typeface="Times New Roman" panose="02020603050405020304" pitchFamily="18" charset="0"/>
              </a:rPr>
              <a:t>Σ</a:t>
            </a:r>
            <a:r>
              <a:rPr lang="el-GR" altLang="zh-TW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i="1" baseline="-25000" dirty="0" err="1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endParaRPr lang="en-US" altLang="zh-TW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zh-TW" dirty="0">
                <a:latin typeface="Times New Roman" panose="02020603050405020304" pitchFamily="18" charset="0"/>
              </a:rPr>
              <a:t>(2)  0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zh-TW" dirty="0">
                <a:latin typeface="Times New Roman" panose="02020603050405020304" pitchFamily="18" charset="0"/>
              </a:rPr>
              <a:t> </a:t>
            </a:r>
            <a:r>
              <a:rPr lang="el-GR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all </a:t>
            </a:r>
            <a:r>
              <a:rPr lang="el-GR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TW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70E0F772-2007-4CD3-8F5A-E10E98962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890" y="5687560"/>
            <a:ext cx="5548745" cy="982663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zh-TW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i="1" baseline="-25000" dirty="0" err="1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b="1" dirty="0" err="1">
                <a:latin typeface="Times New Roman" panose="02020603050405020304" pitchFamily="18" charset="0"/>
              </a:rPr>
              <a:t>x</a:t>
            </a:r>
            <a:r>
              <a:rPr lang="en-US" altLang="zh-TW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b="1" baseline="-25000" dirty="0">
                <a:latin typeface="Times New Roman" panose="02020603050405020304" pitchFamily="18" charset="0"/>
              </a:rPr>
              <a:t>             </a:t>
            </a:r>
          </a:p>
          <a:p>
            <a:pPr eaLnBrk="1" hangingPunct="1"/>
            <a:r>
              <a:rPr lang="en-US" altLang="zh-TW" i="1" dirty="0">
                <a:latin typeface="Times New Roman" panose="02020603050405020304" pitchFamily="18" charset="0"/>
              </a:rPr>
              <a:t>b = </a:t>
            </a:r>
            <a:r>
              <a:rPr lang="en-US" altLang="zh-TW" i="1" dirty="0" err="1">
                <a:latin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</a:rPr>
              <a:t>k</a:t>
            </a:r>
            <a:r>
              <a:rPr lang="en-US" altLang="zh-TW" dirty="0">
                <a:latin typeface="Times New Roman" panose="02020603050405020304" pitchFamily="18" charset="0"/>
              </a:rPr>
              <a:t>(1- </a:t>
            </a:r>
            <a:r>
              <a:rPr lang="el-GR" altLang="zh-TW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en-US" altLang="zh-TW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TW" dirty="0">
                <a:latin typeface="Times New Roman" panose="02020603050405020304" pitchFamily="18" charset="0"/>
              </a:rPr>
              <a:t>) - </a:t>
            </a:r>
            <a:r>
              <a:rPr lang="en-US" altLang="zh-TW" b="1" dirty="0" err="1">
                <a:latin typeface="Times New Roman" panose="02020603050405020304" pitchFamily="18" charset="0"/>
              </a:rPr>
              <a:t>w</a:t>
            </a:r>
            <a:r>
              <a:rPr lang="en-US" altLang="zh-TW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TW" b="1" dirty="0" err="1">
                <a:latin typeface="Times New Roman" panose="02020603050405020304" pitchFamily="18" charset="0"/>
              </a:rPr>
              <a:t>x</a:t>
            </a:r>
            <a:r>
              <a:rPr lang="en-US" altLang="zh-TW" i="1" baseline="-25000" dirty="0" err="1">
                <a:latin typeface="Times New Roman" panose="02020603050405020304" pitchFamily="18" charset="0"/>
              </a:rPr>
              <a:t>k</a:t>
            </a:r>
            <a:r>
              <a:rPr lang="en-US" altLang="zh-TW" b="1" dirty="0"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where </a:t>
            </a:r>
            <a:r>
              <a:rPr lang="en-US" altLang="zh-TW" i="1" dirty="0">
                <a:latin typeface="Times New Roman" panose="02020603050405020304" pitchFamily="18" charset="0"/>
              </a:rPr>
              <a:t>k</a:t>
            </a:r>
            <a:r>
              <a:rPr lang="en-US" altLang="zh-TW" dirty="0">
                <a:latin typeface="Times New Roman" panose="02020603050405020304" pitchFamily="18" charset="0"/>
              </a:rPr>
              <a:t> = argmax </a:t>
            </a:r>
            <a:r>
              <a:rPr lang="el-GR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ja-JP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en-US" altLang="zh-TW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0FA33798-B53E-4E78-A390-95D754630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2671" y="6399319"/>
            <a:ext cx="723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400" i="1">
                <a:latin typeface="Times New Roman" panose="02020603050405020304" pitchFamily="18" charset="0"/>
              </a:rPr>
              <a:t>k</a:t>
            </a:r>
            <a:r>
              <a:rPr lang="ja-JP" altLang="en-US" sz="1400" i="1" dirty="0">
                <a:latin typeface="Times New Roman" panose="02020603050405020304" pitchFamily="18" charset="0"/>
              </a:rPr>
              <a:t>’</a:t>
            </a:r>
            <a:endParaRPr lang="en-US" altLang="zh-TW" sz="1400" i="1" dirty="0">
              <a:latin typeface="Times New Roman" panose="02020603050405020304" pitchFamily="18" charset="0"/>
            </a:endParaRP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9A9B69F8-6316-46D2-AC46-43F1CC7F8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82" y="5871726"/>
            <a:ext cx="3381999" cy="523220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i="1" dirty="0">
                <a:latin typeface="Times New Roman" panose="02020603050405020304" pitchFamily="18" charset="0"/>
              </a:rPr>
              <a:t>f</a:t>
            </a:r>
            <a:r>
              <a:rPr lang="en-US" altLang="zh-TW" dirty="0">
                <a:latin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</a:rPr>
              <a:t>x</a:t>
            </a:r>
            <a:r>
              <a:rPr lang="en-US" altLang="zh-TW" dirty="0">
                <a:latin typeface="Times New Roman" panose="02020603050405020304" pitchFamily="18" charset="0"/>
              </a:rPr>
              <a:t>) = 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b="1" dirty="0" err="1">
                <a:latin typeface="Times New Roman" panose="02020603050405020304" pitchFamily="18" charset="0"/>
              </a:rPr>
              <a:t>x</a:t>
            </a:r>
            <a:r>
              <a:rPr lang="en-US" altLang="zh-TW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TW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TW" b="1" dirty="0" err="1">
                <a:latin typeface="Times New Roman" panose="02020603050405020304" pitchFamily="18" charset="0"/>
              </a:rPr>
              <a:t>x</a:t>
            </a:r>
            <a:r>
              <a:rPr lang="en-US" altLang="zh-TW" b="1" dirty="0">
                <a:latin typeface="Times New Roman" panose="02020603050405020304" pitchFamily="18" charset="0"/>
              </a:rPr>
              <a:t> + </a:t>
            </a:r>
            <a:r>
              <a:rPr lang="en-US" altLang="zh-TW" i="1" dirty="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8920" name="Text Box 8">
            <a:extLst>
              <a:ext uri="{FF2B5EF4-FFF2-40B4-BE49-F238E27FC236}">
                <a16:creationId xmlns:a16="http://schemas.microsoft.com/office/drawing/2014/main" id="{121A0770-20C0-4716-8169-9792184C7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2168" y="4274275"/>
            <a:ext cx="3429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000" b="1" dirty="0">
                <a:cs typeface="Arial" panose="020B0604020202020204" pitchFamily="34" charset="0"/>
              </a:rPr>
              <a:t>w</a:t>
            </a:r>
            <a:r>
              <a:rPr lang="en-US" altLang="zh-TW" sz="2000" dirty="0">
                <a:cs typeface="Arial" panose="020B0604020202020204" pitchFamily="34" charset="0"/>
              </a:rPr>
              <a:t> is not needed explicitly for classification!</a:t>
            </a:r>
          </a:p>
        </p:txBody>
      </p:sp>
      <p:sp>
        <p:nvSpPr>
          <p:cNvPr id="38921" name="TextBox 4">
            <a:extLst>
              <a:ext uri="{FF2B5EF4-FFF2-40B4-BE49-F238E27FC236}">
                <a16:creationId xmlns:a16="http://schemas.microsoft.com/office/drawing/2014/main" id="{8713B6B0-8A3F-416C-BE7C-843AA8824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1" y="-33338"/>
            <a:ext cx="1293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15.2.1</a:t>
            </a:r>
          </a:p>
        </p:txBody>
      </p:sp>
    </p:spTree>
    <p:extLst>
      <p:ext uri="{BB962C8B-B14F-4D97-AF65-F5344CB8AC3E}">
        <p14:creationId xmlns:p14="http://schemas.microsoft.com/office/powerpoint/2010/main" val="132630466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6AFA820-D95B-430C-9196-9933966A128E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A12DC16-B058-42DB-807C-B171BF6FBDB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5C6DA4B-61EC-4EF1-AECF-C9DCADF7893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>
                <a:solidFill>
                  <a:srgbClr val="5B5B5B"/>
                </a:solidFill>
              </a:rPr>
              <a:t>下列關於 </a:t>
            </a:r>
            <a:r>
              <a:rPr lang="en-US" altLang="zh-TW" sz="3600" b="1">
                <a:solidFill>
                  <a:srgbClr val="5B5B5B"/>
                </a:solidFill>
              </a:rPr>
              <a:t>Soft margin classification </a:t>
            </a:r>
            <a:r>
              <a:rPr lang="zh-TW" altLang="en-US" sz="3600" b="1">
                <a:solidFill>
                  <a:srgbClr val="5B5B5B"/>
                </a:solidFill>
              </a:rPr>
              <a:t>的敘述何者錯誤</a:t>
            </a:r>
            <a:r>
              <a:rPr lang="en-US" altLang="zh-TW" sz="3600" b="1">
                <a:solidFill>
                  <a:srgbClr val="5B5B5B"/>
                </a:solidFill>
              </a:rPr>
              <a:t>?</a:t>
            </a:r>
            <a:endParaRPr lang="zh-TW" altLang="en-US" sz="3600" b="1">
              <a:solidFill>
                <a:srgbClr val="5B5B5B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13EFF5-C34F-4874-B4D7-EFA845492DF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989370F-7606-45F1-A799-1B60C214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59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98C583C-D607-4AC4-AB9D-42429272D5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3763" y="160797"/>
            <a:ext cx="10058400" cy="1609344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70C0"/>
                </a:solidFill>
              </a:rPr>
              <a:t>Non-linear SVMs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A66F7A97-7C81-4C22-8E6F-F7DF1FDE62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9848" y="1770141"/>
            <a:ext cx="10058400" cy="440206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400" dirty="0"/>
              <a:t>Linearly separable:</a:t>
            </a:r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/>
              <a:t>N</a:t>
            </a:r>
            <a:r>
              <a:rPr lang="en-US" altLang="zh-TW" sz="2400" dirty="0"/>
              <a:t>on-linear separable </a:t>
            </a: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sz="2400" dirty="0"/>
              <a:t>Mapping data to a higher-dimensional space:</a:t>
            </a:r>
          </a:p>
        </p:txBody>
      </p:sp>
      <p:sp>
        <p:nvSpPr>
          <p:cNvPr id="41985" name="Slide Number Placeholder 5">
            <a:extLst>
              <a:ext uri="{FF2B5EF4-FFF2-40B4-BE49-F238E27FC236}">
                <a16:creationId xmlns:a16="http://schemas.microsoft.com/office/drawing/2014/main" id="{1A457D69-DE1A-4DB7-B157-ED348B29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9D220CA-9FF5-4B7A-BB8F-D5B10F73CA86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28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1988" name="Line 4">
            <a:extLst>
              <a:ext uri="{FF2B5EF4-FFF2-40B4-BE49-F238E27FC236}">
                <a16:creationId xmlns:a16="http://schemas.microsoft.com/office/drawing/2014/main" id="{1EC2702D-14E2-4941-8936-31B6BEA645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5175" y="6387194"/>
            <a:ext cx="3962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989" name="AutoShape 5">
            <a:extLst>
              <a:ext uri="{FF2B5EF4-FFF2-40B4-BE49-F238E27FC236}">
                <a16:creationId xmlns:a16="http://schemas.microsoft.com/office/drawing/2014/main" id="{F059874D-F9EE-4A27-B574-5A8F4C695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5238" y="53664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1990" name="Line 6">
            <a:extLst>
              <a:ext uri="{FF2B5EF4-FFF2-40B4-BE49-F238E27FC236}">
                <a16:creationId xmlns:a16="http://schemas.microsoft.com/office/drawing/2014/main" id="{BB73B987-840A-43EB-9467-BBD28673E2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4925" y="6330044"/>
            <a:ext cx="0" cy="114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991" name="Text Box 7">
            <a:extLst>
              <a:ext uri="{FF2B5EF4-FFF2-40B4-BE49-F238E27FC236}">
                <a16:creationId xmlns:a16="http://schemas.microsoft.com/office/drawing/2014/main" id="{FC60EB83-3A2A-4FC0-B4C3-2F939D83E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6358620"/>
            <a:ext cx="342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80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41992" name="AutoShape 8">
            <a:extLst>
              <a:ext uri="{FF2B5EF4-FFF2-40B4-BE49-F238E27FC236}">
                <a16:creationId xmlns:a16="http://schemas.microsoft.com/office/drawing/2014/main" id="{83C89507-D820-43A2-9639-C4BCB9ABD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088" y="58426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1993" name="AutoShape 9">
            <a:extLst>
              <a:ext uri="{FF2B5EF4-FFF2-40B4-BE49-F238E27FC236}">
                <a16:creationId xmlns:a16="http://schemas.microsoft.com/office/drawing/2014/main" id="{4185651A-4B0C-4FAB-A14C-0ACE92C61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6288" y="615700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1994" name="AutoShape 10">
            <a:extLst>
              <a:ext uri="{FF2B5EF4-FFF2-40B4-BE49-F238E27FC236}">
                <a16:creationId xmlns:a16="http://schemas.microsoft.com/office/drawing/2014/main" id="{636E8E09-606F-4A8A-875D-EC387073D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888" y="625225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1995" name="AutoShape 11">
            <a:extLst>
              <a:ext uri="{FF2B5EF4-FFF2-40B4-BE49-F238E27FC236}">
                <a16:creationId xmlns:a16="http://schemas.microsoft.com/office/drawing/2014/main" id="{0E6A4260-0446-4198-A8DF-E93B6D698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088" y="61665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1996" name="AutoShape 12">
            <a:extLst>
              <a:ext uri="{FF2B5EF4-FFF2-40B4-BE49-F238E27FC236}">
                <a16:creationId xmlns:a16="http://schemas.microsoft.com/office/drawing/2014/main" id="{A3465361-D9FF-496A-9574-086E01132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688" y="5985557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1997" name="AutoShape 13">
            <a:extLst>
              <a:ext uri="{FF2B5EF4-FFF2-40B4-BE49-F238E27FC236}">
                <a16:creationId xmlns:a16="http://schemas.microsoft.com/office/drawing/2014/main" id="{44D9FAFA-98FD-447B-A0C6-CEE38DD51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2588" y="6233207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1998" name="AutoShape 14">
            <a:extLst>
              <a:ext uri="{FF2B5EF4-FFF2-40B4-BE49-F238E27FC236}">
                <a16:creationId xmlns:a16="http://schemas.microsoft.com/office/drawing/2014/main" id="{CE58DB8B-6DD8-455A-ACC6-72B0BEC9A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688" y="566170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1999" name="AutoShape 15">
            <a:extLst>
              <a:ext uri="{FF2B5EF4-FFF2-40B4-BE49-F238E27FC236}">
                <a16:creationId xmlns:a16="http://schemas.microsoft.com/office/drawing/2014/main" id="{B5E6C409-3062-46D5-8031-78AC7E010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438" y="535690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00" name="AutoShape 16">
            <a:extLst>
              <a:ext uri="{FF2B5EF4-FFF2-40B4-BE49-F238E27FC236}">
                <a16:creationId xmlns:a16="http://schemas.microsoft.com/office/drawing/2014/main" id="{50D6DB27-17DD-41C7-ACD8-A299A81EB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7538" y="48330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01" name="Line 17">
            <a:extLst>
              <a:ext uri="{FF2B5EF4-FFF2-40B4-BE49-F238E27FC236}">
                <a16:creationId xmlns:a16="http://schemas.microsoft.com/office/drawing/2014/main" id="{EA4ECC36-44D4-4F28-8D7F-D8C72BE5EE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14925" y="4939394"/>
            <a:ext cx="0" cy="14859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002" name="Text Box 18">
            <a:extLst>
              <a:ext uri="{FF2B5EF4-FFF2-40B4-BE49-F238E27FC236}">
                <a16:creationId xmlns:a16="http://schemas.microsoft.com/office/drawing/2014/main" id="{60826726-1F86-4369-9806-423057FB2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925" y="475842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800" i="1">
                <a:latin typeface="Times New Roman" panose="02020603050405020304" pitchFamily="18" charset="0"/>
              </a:rPr>
              <a:t>x</a:t>
            </a:r>
            <a:r>
              <a:rPr lang="en-US" altLang="zh-TW" sz="1800" i="1" baseline="30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2003" name="Text Box 19">
            <a:extLst>
              <a:ext uri="{FF2B5EF4-FFF2-40B4-BE49-F238E27FC236}">
                <a16:creationId xmlns:a16="http://schemas.microsoft.com/office/drawing/2014/main" id="{50FE97E2-8B41-464E-A665-C28C6D393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900" y="6291945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800" i="1">
                <a:latin typeface="Times New Roman" panose="02020603050405020304" pitchFamily="18" charset="0"/>
              </a:rPr>
              <a:t>x</a:t>
            </a:r>
            <a:endParaRPr lang="en-US" altLang="zh-TW" sz="1800" i="1" baseline="30000">
              <a:latin typeface="Times New Roman" panose="02020603050405020304" pitchFamily="18" charset="0"/>
            </a:endParaRPr>
          </a:p>
        </p:txBody>
      </p:sp>
      <p:sp>
        <p:nvSpPr>
          <p:cNvPr id="42004" name="Line 21">
            <a:extLst>
              <a:ext uri="{FF2B5EF4-FFF2-40B4-BE49-F238E27FC236}">
                <a16:creationId xmlns:a16="http://schemas.microsoft.com/office/drawing/2014/main" id="{AA6F97DC-9934-4BEE-BD6F-EEF4CF6F890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3939269"/>
            <a:ext cx="3962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005" name="AutoShape 22">
            <a:extLst>
              <a:ext uri="{FF2B5EF4-FFF2-40B4-BE49-F238E27FC236}">
                <a16:creationId xmlns:a16="http://schemas.microsoft.com/office/drawing/2014/main" id="{A6EBF125-0869-40E2-B951-2EC83721A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313" y="3899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06" name="Line 23">
            <a:extLst>
              <a:ext uri="{FF2B5EF4-FFF2-40B4-BE49-F238E27FC236}">
                <a16:creationId xmlns:a16="http://schemas.microsoft.com/office/drawing/2014/main" id="{BABC5ECD-F21C-4CF9-A57A-D920D819DC5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0150" y="3882119"/>
            <a:ext cx="0" cy="1143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007" name="Text Box 24">
            <a:extLst>
              <a:ext uri="{FF2B5EF4-FFF2-40B4-BE49-F238E27FC236}">
                <a16:creationId xmlns:a16="http://schemas.microsoft.com/office/drawing/2014/main" id="{ABA4CC66-58D9-472F-BE97-4FCCD3BA2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275" y="3939270"/>
            <a:ext cx="342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80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42008" name="AutoShape 25">
            <a:extLst>
              <a:ext uri="{FF2B5EF4-FFF2-40B4-BE49-F238E27FC236}">
                <a16:creationId xmlns:a16="http://schemas.microsoft.com/office/drawing/2014/main" id="{883DA977-48B0-4D28-9654-6C0326CF1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263" y="389005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09" name="AutoShape 26">
            <a:extLst>
              <a:ext uri="{FF2B5EF4-FFF2-40B4-BE49-F238E27FC236}">
                <a16:creationId xmlns:a16="http://schemas.microsoft.com/office/drawing/2014/main" id="{5A12681E-02F8-4B1E-AB8A-EDB0456E2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513" y="3899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10" name="AutoShape 27">
            <a:extLst>
              <a:ext uri="{FF2B5EF4-FFF2-40B4-BE49-F238E27FC236}">
                <a16:creationId xmlns:a16="http://schemas.microsoft.com/office/drawing/2014/main" id="{170B3690-10C4-4316-BFF3-FD709F426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1063" y="3899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11" name="AutoShape 28">
            <a:extLst>
              <a:ext uri="{FF2B5EF4-FFF2-40B4-BE49-F238E27FC236}">
                <a16:creationId xmlns:a16="http://schemas.microsoft.com/office/drawing/2014/main" id="{666CAC7F-FDB3-44F5-BBE4-E9A6BE325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313" y="38995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12" name="AutoShape 29">
            <a:extLst>
              <a:ext uri="{FF2B5EF4-FFF2-40B4-BE49-F238E27FC236}">
                <a16:creationId xmlns:a16="http://schemas.microsoft.com/office/drawing/2014/main" id="{5345790A-219A-49AE-B407-1F4742D2F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38995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13" name="AutoShape 30">
            <a:extLst>
              <a:ext uri="{FF2B5EF4-FFF2-40B4-BE49-F238E27FC236}">
                <a16:creationId xmlns:a16="http://schemas.microsoft.com/office/drawing/2014/main" id="{612CC764-4576-4E0A-AECB-A65949233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963" y="389958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14" name="AutoShape 31">
            <a:extLst>
              <a:ext uri="{FF2B5EF4-FFF2-40B4-BE49-F238E27FC236}">
                <a16:creationId xmlns:a16="http://schemas.microsoft.com/office/drawing/2014/main" id="{BFFF210A-1111-4D85-B3AF-109F45AD7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7913" y="3899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15" name="AutoShape 32">
            <a:extLst>
              <a:ext uri="{FF2B5EF4-FFF2-40B4-BE49-F238E27FC236}">
                <a16:creationId xmlns:a16="http://schemas.microsoft.com/office/drawing/2014/main" id="{1C0E7374-6D54-401A-938E-BD9E3FE6B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6513" y="3899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16" name="AutoShape 33">
            <a:extLst>
              <a:ext uri="{FF2B5EF4-FFF2-40B4-BE49-F238E27FC236}">
                <a16:creationId xmlns:a16="http://schemas.microsoft.com/office/drawing/2014/main" id="{922E5FCE-E026-4695-9B9C-30A257DE5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389005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17" name="Text Box 34">
            <a:extLst>
              <a:ext uri="{FF2B5EF4-FFF2-40B4-BE49-F238E27FC236}">
                <a16:creationId xmlns:a16="http://schemas.microsoft.com/office/drawing/2014/main" id="{BE0FE1B2-4EC1-4811-9974-2F6007222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9450" y="388212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800" i="1">
                <a:latin typeface="Times New Roman" panose="02020603050405020304" pitchFamily="18" charset="0"/>
              </a:rPr>
              <a:t>x</a:t>
            </a:r>
            <a:endParaRPr lang="en-US" altLang="zh-TW" sz="1800" i="1" baseline="30000">
              <a:latin typeface="Times New Roman" panose="02020603050405020304" pitchFamily="18" charset="0"/>
            </a:endParaRPr>
          </a:p>
        </p:txBody>
      </p:sp>
      <p:sp>
        <p:nvSpPr>
          <p:cNvPr id="42018" name="Line 36">
            <a:extLst>
              <a:ext uri="{FF2B5EF4-FFF2-40B4-BE49-F238E27FC236}">
                <a16:creationId xmlns:a16="http://schemas.microsoft.com/office/drawing/2014/main" id="{F7B821A7-7A07-4D2F-A0A9-B7EA620515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510519"/>
            <a:ext cx="3962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019" name="AutoShape 37">
            <a:extLst>
              <a:ext uri="{FF2B5EF4-FFF2-40B4-BE49-F238E27FC236}">
                <a16:creationId xmlns:a16="http://schemas.microsoft.com/office/drawing/2014/main" id="{1AFA8176-9F18-4BB9-9A11-372F301D5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313" y="24708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20" name="Line 38">
            <a:extLst>
              <a:ext uri="{FF2B5EF4-FFF2-40B4-BE49-F238E27FC236}">
                <a16:creationId xmlns:a16="http://schemas.microsoft.com/office/drawing/2014/main" id="{CB9FFE8F-0681-414C-AF4E-6E89E6D43FE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0150" y="2453369"/>
            <a:ext cx="0" cy="1143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021" name="Text Box 39">
            <a:extLst>
              <a:ext uri="{FF2B5EF4-FFF2-40B4-BE49-F238E27FC236}">
                <a16:creationId xmlns:a16="http://schemas.microsoft.com/office/drawing/2014/main" id="{5F008F44-0A09-44F6-ACEB-9B4A7DCBA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275" y="2510520"/>
            <a:ext cx="342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80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42022" name="AutoShape 40">
            <a:extLst>
              <a:ext uri="{FF2B5EF4-FFF2-40B4-BE49-F238E27FC236}">
                <a16:creationId xmlns:a16="http://schemas.microsoft.com/office/drawing/2014/main" id="{BA579E4D-F364-4F6A-AB33-8CCEE85A8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263" y="246130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23" name="AutoShape 41">
            <a:extLst>
              <a:ext uri="{FF2B5EF4-FFF2-40B4-BE49-F238E27FC236}">
                <a16:creationId xmlns:a16="http://schemas.microsoft.com/office/drawing/2014/main" id="{275F2232-C1F3-418C-A3F0-19CE34B3A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513" y="24708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24" name="AutoShape 42">
            <a:extLst>
              <a:ext uri="{FF2B5EF4-FFF2-40B4-BE49-F238E27FC236}">
                <a16:creationId xmlns:a16="http://schemas.microsoft.com/office/drawing/2014/main" id="{9CB6A8A3-707F-4886-9CDA-6044FA13D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1063" y="24708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25" name="AutoShape 43">
            <a:extLst>
              <a:ext uri="{FF2B5EF4-FFF2-40B4-BE49-F238E27FC236}">
                <a16:creationId xmlns:a16="http://schemas.microsoft.com/office/drawing/2014/main" id="{95A3582E-4AB1-4D56-9230-647DBF170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313" y="24708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26" name="AutoShape 44">
            <a:extLst>
              <a:ext uri="{FF2B5EF4-FFF2-40B4-BE49-F238E27FC236}">
                <a16:creationId xmlns:a16="http://schemas.microsoft.com/office/drawing/2014/main" id="{06BBB38D-3FF4-4F96-AFB9-C0317D885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24708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27" name="AutoShape 45">
            <a:extLst>
              <a:ext uri="{FF2B5EF4-FFF2-40B4-BE49-F238E27FC236}">
                <a16:creationId xmlns:a16="http://schemas.microsoft.com/office/drawing/2014/main" id="{F57B946F-EE1E-4B20-8A82-2BCA08B58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963" y="2470832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28" name="Line 46">
            <a:extLst>
              <a:ext uri="{FF2B5EF4-FFF2-40B4-BE49-F238E27FC236}">
                <a16:creationId xmlns:a16="http://schemas.microsoft.com/office/drawing/2014/main" id="{D68DC021-16A1-47A4-980A-7BBC084616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4450" y="2262869"/>
            <a:ext cx="0" cy="5524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029" name="Oval 47">
            <a:extLst>
              <a:ext uri="{FF2B5EF4-FFF2-40B4-BE49-F238E27FC236}">
                <a16:creationId xmlns:a16="http://schemas.microsoft.com/office/drawing/2014/main" id="{147E51E4-3EAF-4054-B6BE-95966392A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938" y="2407333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30" name="Oval 48">
            <a:extLst>
              <a:ext uri="{FF2B5EF4-FFF2-40B4-BE49-F238E27FC236}">
                <a16:creationId xmlns:a16="http://schemas.microsoft.com/office/drawing/2014/main" id="{7CDEFF79-EBB6-45F8-A7B2-105C6C9BE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563" y="2397808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31" name="Line 49">
            <a:extLst>
              <a:ext uri="{FF2B5EF4-FFF2-40B4-BE49-F238E27FC236}">
                <a16:creationId xmlns:a16="http://schemas.microsoft.com/office/drawing/2014/main" id="{431B87F6-8C91-4535-BDD1-26D83938DB0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53064" y="2234294"/>
            <a:ext cx="9525" cy="5984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032" name="Line 50">
            <a:extLst>
              <a:ext uri="{FF2B5EF4-FFF2-40B4-BE49-F238E27FC236}">
                <a16:creationId xmlns:a16="http://schemas.microsoft.com/office/drawing/2014/main" id="{4ECCE6C8-B8DF-4781-98A3-5F4BDB0B33E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38689" y="2234294"/>
            <a:ext cx="9525" cy="5984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033" name="Text Box 51">
            <a:extLst>
              <a:ext uri="{FF2B5EF4-FFF2-40B4-BE49-F238E27FC236}">
                <a16:creationId xmlns:a16="http://schemas.microsoft.com/office/drawing/2014/main" id="{1B3D4C93-5EDF-423C-BCD8-8D6283628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7550" y="243432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800" i="1">
                <a:latin typeface="Times New Roman" panose="02020603050405020304" pitchFamily="18" charset="0"/>
              </a:rPr>
              <a:t>x</a:t>
            </a:r>
            <a:endParaRPr lang="en-US" altLang="zh-TW" sz="1800" i="1" baseline="30000">
              <a:latin typeface="Times New Roman" panose="02020603050405020304" pitchFamily="18" charset="0"/>
            </a:endParaRPr>
          </a:p>
        </p:txBody>
      </p:sp>
      <p:sp>
        <p:nvSpPr>
          <p:cNvPr id="42034" name="Line 52">
            <a:extLst>
              <a:ext uri="{FF2B5EF4-FFF2-40B4-BE49-F238E27FC236}">
                <a16:creationId xmlns:a16="http://schemas.microsoft.com/office/drawing/2014/main" id="{FAA9E8EA-8466-4B46-AE0A-CD0B39C749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76750" y="5244194"/>
            <a:ext cx="3181350" cy="1295400"/>
          </a:xfrm>
          <a:prstGeom prst="line">
            <a:avLst/>
          </a:prstGeom>
          <a:noFill/>
          <a:ln w="222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035" name="Line 53">
            <a:extLst>
              <a:ext uri="{FF2B5EF4-FFF2-40B4-BE49-F238E27FC236}">
                <a16:creationId xmlns:a16="http://schemas.microsoft.com/office/drawing/2014/main" id="{31EDDF07-4158-40F8-82E0-A11CE6AE2C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71989" y="5167994"/>
            <a:ext cx="3114675" cy="12842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036" name="Line 54">
            <a:extLst>
              <a:ext uri="{FF2B5EF4-FFF2-40B4-BE49-F238E27FC236}">
                <a16:creationId xmlns:a16="http://schemas.microsoft.com/office/drawing/2014/main" id="{ACF99DFA-E486-4281-B604-8A1606930A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6289" y="5339444"/>
            <a:ext cx="3057525" cy="1246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037" name="Oval 55">
            <a:extLst>
              <a:ext uri="{FF2B5EF4-FFF2-40B4-BE49-F238E27FC236}">
                <a16:creationId xmlns:a16="http://schemas.microsoft.com/office/drawing/2014/main" id="{9B16FBE7-7809-4A1D-9B40-C7F78F685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188" y="5598208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38" name="Oval 56">
            <a:extLst>
              <a:ext uri="{FF2B5EF4-FFF2-40B4-BE49-F238E27FC236}">
                <a16:creationId xmlns:a16="http://schemas.microsoft.com/office/drawing/2014/main" id="{91EAA7D5-FC97-4608-BE1C-4B58ECE04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663" y="5912533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39" name="Oval 57">
            <a:extLst>
              <a:ext uri="{FF2B5EF4-FFF2-40B4-BE49-F238E27FC236}">
                <a16:creationId xmlns:a16="http://schemas.microsoft.com/office/drawing/2014/main" id="{A519B32C-EDEB-45F8-B1A0-CADC5F1F5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863" y="6188758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2040" name="TextBox 4">
            <a:extLst>
              <a:ext uri="{FF2B5EF4-FFF2-40B4-BE49-F238E27FC236}">
                <a16:creationId xmlns:a16="http://schemas.microsoft.com/office/drawing/2014/main" id="{480B093E-3305-4558-890A-EEDD52ED1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1" y="-33338"/>
            <a:ext cx="1293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15.2.3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387" y="561594"/>
            <a:ext cx="2936431" cy="374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923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3CB0A285-336A-46B6-9B26-6240274CD4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70C0"/>
                </a:solidFill>
              </a:rPr>
              <a:t>Non-linear SVMs: Feature spaces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4D307A6-D1F7-4B3B-ADDF-289CCB77CF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30729" y="1845129"/>
            <a:ext cx="10197519" cy="432707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800" dirty="0"/>
              <a:t>The original feature space can always be mapped to some higher-dimensional feature space where the training set is separable:</a:t>
            </a:r>
          </a:p>
        </p:txBody>
      </p:sp>
      <p:sp>
        <p:nvSpPr>
          <p:cNvPr id="43009" name="Slide Number Placeholder 5">
            <a:extLst>
              <a:ext uri="{FF2B5EF4-FFF2-40B4-BE49-F238E27FC236}">
                <a16:creationId xmlns:a16="http://schemas.microsoft.com/office/drawing/2014/main" id="{7F579D55-CD01-47F7-97DB-49B9E651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FD2C2BD-6A20-4A89-AE53-A0B012AC4A96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29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3012" name="Line 4">
            <a:extLst>
              <a:ext uri="{FF2B5EF4-FFF2-40B4-BE49-F238E27FC236}">
                <a16:creationId xmlns:a16="http://schemas.microsoft.com/office/drawing/2014/main" id="{54D3341F-2A66-4884-AAC4-5246914AA2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2513" y="32448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13" name="Line 5">
            <a:extLst>
              <a:ext uri="{FF2B5EF4-FFF2-40B4-BE49-F238E27FC236}">
                <a16:creationId xmlns:a16="http://schemas.microsoft.com/office/drawing/2014/main" id="{1BA7F6C3-5F2E-4352-BE2E-B2271F9201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71676" y="4856163"/>
            <a:ext cx="3319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14" name="AutoShape 6">
            <a:extLst>
              <a:ext uri="{FF2B5EF4-FFF2-40B4-BE49-F238E27FC236}">
                <a16:creationId xmlns:a16="http://schemas.microsoft.com/office/drawing/2014/main" id="{588ED5F8-0C84-4FBD-833D-7498E10DE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675" y="40767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15" name="AutoShape 7">
            <a:extLst>
              <a:ext uri="{FF2B5EF4-FFF2-40B4-BE49-F238E27FC236}">
                <a16:creationId xmlns:a16="http://schemas.microsoft.com/office/drawing/2014/main" id="{3E365B53-F309-4760-A6B8-5C0C3A9FC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433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16" name="AutoShape 8">
            <a:extLst>
              <a:ext uri="{FF2B5EF4-FFF2-40B4-BE49-F238E27FC236}">
                <a16:creationId xmlns:a16="http://schemas.microsoft.com/office/drawing/2014/main" id="{0DDF7A31-D322-41AC-AC7D-E4730D8CF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979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17" name="AutoShape 9">
            <a:extLst>
              <a:ext uri="{FF2B5EF4-FFF2-40B4-BE49-F238E27FC236}">
                <a16:creationId xmlns:a16="http://schemas.microsoft.com/office/drawing/2014/main" id="{6589114F-3376-409E-8E52-04DB676DE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4562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18" name="AutoShape 10">
            <a:extLst>
              <a:ext uri="{FF2B5EF4-FFF2-40B4-BE49-F238E27FC236}">
                <a16:creationId xmlns:a16="http://schemas.microsoft.com/office/drawing/2014/main" id="{819774B4-4150-4B63-B452-F3D4910EC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41227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19" name="AutoShape 11">
            <a:extLst>
              <a:ext uri="{FF2B5EF4-FFF2-40B4-BE49-F238E27FC236}">
                <a16:creationId xmlns:a16="http://schemas.microsoft.com/office/drawing/2014/main" id="{FD055854-AF03-45D1-8BC5-71A3686EA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751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20" name="AutoShape 12">
            <a:extLst>
              <a:ext uri="{FF2B5EF4-FFF2-40B4-BE49-F238E27FC236}">
                <a16:creationId xmlns:a16="http://schemas.microsoft.com/office/drawing/2014/main" id="{B1C5C9FB-E2C2-4650-88AC-9EBA3DC8E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54943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21" name="AutoShape 13">
            <a:extLst>
              <a:ext uri="{FF2B5EF4-FFF2-40B4-BE49-F238E27FC236}">
                <a16:creationId xmlns:a16="http://schemas.microsoft.com/office/drawing/2014/main" id="{A7A84796-D72A-4BF3-ACB5-B4602254E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522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22" name="AutoShape 14">
            <a:extLst>
              <a:ext uri="{FF2B5EF4-FFF2-40B4-BE49-F238E27FC236}">
                <a16:creationId xmlns:a16="http://schemas.microsoft.com/office/drawing/2014/main" id="{790DD6F3-963A-4872-98CE-A26C80F98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0" y="4510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23" name="AutoShape 15">
            <a:extLst>
              <a:ext uri="{FF2B5EF4-FFF2-40B4-BE49-F238E27FC236}">
                <a16:creationId xmlns:a16="http://schemas.microsoft.com/office/drawing/2014/main" id="{27FCF172-3779-4914-872F-BDA9B2B1B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5722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24" name="AutoShape 16">
            <a:extLst>
              <a:ext uri="{FF2B5EF4-FFF2-40B4-BE49-F238E27FC236}">
                <a16:creationId xmlns:a16="http://schemas.microsoft.com/office/drawing/2014/main" id="{F2A9A6B1-EAC4-4A32-A88D-094E8BDA1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900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25" name="AutoShape 17">
            <a:extLst>
              <a:ext uri="{FF2B5EF4-FFF2-40B4-BE49-F238E27FC236}">
                <a16:creationId xmlns:a16="http://schemas.microsoft.com/office/drawing/2014/main" id="{A1DF1ED0-302F-4AE7-ADF2-B1F6ED130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200" y="6091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26" name="AutoShape 18">
            <a:extLst>
              <a:ext uri="{FF2B5EF4-FFF2-40B4-BE49-F238E27FC236}">
                <a16:creationId xmlns:a16="http://schemas.microsoft.com/office/drawing/2014/main" id="{C2C0622C-017F-41A3-92EF-BA120D87C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5246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27" name="AutoShape 19">
            <a:extLst>
              <a:ext uri="{FF2B5EF4-FFF2-40B4-BE49-F238E27FC236}">
                <a16:creationId xmlns:a16="http://schemas.microsoft.com/office/drawing/2014/main" id="{DDBCFAFC-3B48-43EF-A1C2-BE2277F68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650" y="5786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28" name="AutoShape 20">
            <a:extLst>
              <a:ext uri="{FF2B5EF4-FFF2-40B4-BE49-F238E27FC236}">
                <a16:creationId xmlns:a16="http://schemas.microsoft.com/office/drawing/2014/main" id="{BB332ECB-648B-4210-AA40-DEF7E20B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0" y="5303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29" name="AutoShape 21">
            <a:extLst>
              <a:ext uri="{FF2B5EF4-FFF2-40B4-BE49-F238E27FC236}">
                <a16:creationId xmlns:a16="http://schemas.microsoft.com/office/drawing/2014/main" id="{A96C905A-7EAC-46AA-9968-985E5DE37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650" y="3779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30" name="AutoShape 22">
            <a:extLst>
              <a:ext uri="{FF2B5EF4-FFF2-40B4-BE49-F238E27FC236}">
                <a16:creationId xmlns:a16="http://schemas.microsoft.com/office/drawing/2014/main" id="{C30B690E-7FC3-49C4-A9EB-92FD1ACCA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4914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31" name="AutoShape 23">
            <a:extLst>
              <a:ext uri="{FF2B5EF4-FFF2-40B4-BE49-F238E27FC236}">
                <a16:creationId xmlns:a16="http://schemas.microsoft.com/office/drawing/2014/main" id="{DC63BBEA-8AA2-49AF-BF17-789D6EB07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5" y="50482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32" name="AutoShape 24">
            <a:extLst>
              <a:ext uri="{FF2B5EF4-FFF2-40B4-BE49-F238E27FC236}">
                <a16:creationId xmlns:a16="http://schemas.microsoft.com/office/drawing/2014/main" id="{09B2A19F-DEC5-4385-B1CC-00BBE69F7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25" y="38100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33" name="Oval 25">
            <a:extLst>
              <a:ext uri="{FF2B5EF4-FFF2-40B4-BE49-F238E27FC236}">
                <a16:creationId xmlns:a16="http://schemas.microsoft.com/office/drawing/2014/main" id="{AB690883-197C-4B9F-92FA-F8B2E339B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8425" y="3895725"/>
            <a:ext cx="1885950" cy="1905000"/>
          </a:xfrm>
          <a:prstGeom prst="ellips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34" name="AutoShape 26">
            <a:extLst>
              <a:ext uri="{FF2B5EF4-FFF2-40B4-BE49-F238E27FC236}">
                <a16:creationId xmlns:a16="http://schemas.microsoft.com/office/drawing/2014/main" id="{B82DFCD7-2210-4550-93CB-06887DFFC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050" y="3932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35" name="AutoShape 27">
            <a:extLst>
              <a:ext uri="{FF2B5EF4-FFF2-40B4-BE49-F238E27FC236}">
                <a16:creationId xmlns:a16="http://schemas.microsoft.com/office/drawing/2014/main" id="{74C0D00A-2E1C-4CFD-A179-1F0EC5F3E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100" y="3913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36" name="Line 28">
            <a:extLst>
              <a:ext uri="{FF2B5EF4-FFF2-40B4-BE49-F238E27FC236}">
                <a16:creationId xmlns:a16="http://schemas.microsoft.com/office/drawing/2014/main" id="{CCC37110-F8DE-4091-BBFE-C40A2152591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31113" y="2997200"/>
            <a:ext cx="0" cy="2070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37" name="Line 29">
            <a:extLst>
              <a:ext uri="{FF2B5EF4-FFF2-40B4-BE49-F238E27FC236}">
                <a16:creationId xmlns:a16="http://schemas.microsoft.com/office/drawing/2014/main" id="{28CD36E5-EAE4-40EF-849A-69420C8A301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0951" y="5084763"/>
            <a:ext cx="23479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38" name="AutoShape 30">
            <a:extLst>
              <a:ext uri="{FF2B5EF4-FFF2-40B4-BE49-F238E27FC236}">
                <a16:creationId xmlns:a16="http://schemas.microsoft.com/office/drawing/2014/main" id="{05CB74D8-7589-439A-B387-30C30CA40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9400" y="4448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39" name="AutoShape 31">
            <a:extLst>
              <a:ext uri="{FF2B5EF4-FFF2-40B4-BE49-F238E27FC236}">
                <a16:creationId xmlns:a16="http://schemas.microsoft.com/office/drawing/2014/main" id="{56DC7AC5-DB58-4FE6-ABB2-5E4110C32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4725" y="48053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40" name="AutoShape 32">
            <a:extLst>
              <a:ext uri="{FF2B5EF4-FFF2-40B4-BE49-F238E27FC236}">
                <a16:creationId xmlns:a16="http://schemas.microsoft.com/office/drawing/2014/main" id="{FF694450-E04F-43C1-A582-73B0810F9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725" y="5360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41" name="AutoShape 33">
            <a:extLst>
              <a:ext uri="{FF2B5EF4-FFF2-40B4-BE49-F238E27FC236}">
                <a16:creationId xmlns:a16="http://schemas.microsoft.com/office/drawing/2014/main" id="{009D869E-FC06-45DA-B7F0-314638CC2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875" y="5360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42" name="AutoShape 34">
            <a:extLst>
              <a:ext uri="{FF2B5EF4-FFF2-40B4-BE49-F238E27FC236}">
                <a16:creationId xmlns:a16="http://schemas.microsoft.com/office/drawing/2014/main" id="{C927906F-BD73-4D43-8AF8-611E7CAEB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1425" y="44942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43" name="AutoShape 35">
            <a:extLst>
              <a:ext uri="{FF2B5EF4-FFF2-40B4-BE49-F238E27FC236}">
                <a16:creationId xmlns:a16="http://schemas.microsoft.com/office/drawing/2014/main" id="{AAB317E4-95A2-4BF2-9A6F-570FB9904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0975" y="47704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44" name="AutoShape 36">
            <a:extLst>
              <a:ext uri="{FF2B5EF4-FFF2-40B4-BE49-F238E27FC236}">
                <a16:creationId xmlns:a16="http://schemas.microsoft.com/office/drawing/2014/main" id="{F9486489-91E0-4AA5-9423-AF96BF2FC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9575" y="5399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45" name="AutoShape 37">
            <a:extLst>
              <a:ext uri="{FF2B5EF4-FFF2-40B4-BE49-F238E27FC236}">
                <a16:creationId xmlns:a16="http://schemas.microsoft.com/office/drawing/2014/main" id="{BE0442C2-45F7-4A07-AB11-16087AED8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48942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46" name="AutoShape 38">
            <a:extLst>
              <a:ext uri="{FF2B5EF4-FFF2-40B4-BE49-F238E27FC236}">
                <a16:creationId xmlns:a16="http://schemas.microsoft.com/office/drawing/2014/main" id="{3AC7DEB8-65AA-4BC4-96E1-87D736E62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7075" y="4529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47" name="AutoShape 39">
            <a:extLst>
              <a:ext uri="{FF2B5EF4-FFF2-40B4-BE49-F238E27FC236}">
                <a16:creationId xmlns:a16="http://schemas.microsoft.com/office/drawing/2014/main" id="{C6EA80E9-235E-409D-B1CE-CCDD63A25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7375" y="5741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48" name="AutoShape 40">
            <a:extLst>
              <a:ext uri="{FF2B5EF4-FFF2-40B4-BE49-F238E27FC236}">
                <a16:creationId xmlns:a16="http://schemas.microsoft.com/office/drawing/2014/main" id="{9977915A-9652-481C-A33A-E6C753A05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25" y="3494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49" name="AutoShape 41">
            <a:extLst>
              <a:ext uri="{FF2B5EF4-FFF2-40B4-BE49-F238E27FC236}">
                <a16:creationId xmlns:a16="http://schemas.microsoft.com/office/drawing/2014/main" id="{71280CDA-B394-414C-81EA-DDA178BF4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7475" y="47577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50" name="AutoShape 42">
            <a:extLst>
              <a:ext uri="{FF2B5EF4-FFF2-40B4-BE49-F238E27FC236}">
                <a16:creationId xmlns:a16="http://schemas.microsoft.com/office/drawing/2014/main" id="{348DB4A5-0E94-4F01-AF8E-DD31EB185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5975" y="52657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51" name="AutoShape 43">
            <a:extLst>
              <a:ext uri="{FF2B5EF4-FFF2-40B4-BE49-F238E27FC236}">
                <a16:creationId xmlns:a16="http://schemas.microsoft.com/office/drawing/2014/main" id="{66399546-574A-4C8A-869D-846F793E6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1225" y="420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52" name="AutoShape 44">
            <a:extLst>
              <a:ext uri="{FF2B5EF4-FFF2-40B4-BE49-F238E27FC236}">
                <a16:creationId xmlns:a16="http://schemas.microsoft.com/office/drawing/2014/main" id="{F5086014-A444-4141-8D2A-8BDC9137E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4475" y="5437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53" name="AutoShape 45">
            <a:extLst>
              <a:ext uri="{FF2B5EF4-FFF2-40B4-BE49-F238E27FC236}">
                <a16:creationId xmlns:a16="http://schemas.microsoft.com/office/drawing/2014/main" id="{0D4E9CF9-2CED-43D4-8B2D-42010A17E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4925" y="3703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54" name="AutoShape 46">
            <a:extLst>
              <a:ext uri="{FF2B5EF4-FFF2-40B4-BE49-F238E27FC236}">
                <a16:creationId xmlns:a16="http://schemas.microsoft.com/office/drawing/2014/main" id="{1E720939-F9F1-496D-9979-E8E18AA6D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4275" y="5210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55" name="AutoShape 47">
            <a:extLst>
              <a:ext uri="{FF2B5EF4-FFF2-40B4-BE49-F238E27FC236}">
                <a16:creationId xmlns:a16="http://schemas.microsoft.com/office/drawing/2014/main" id="{99ED5D3F-4F6F-46C7-A23A-EB7EAB63A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3275" y="53435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56" name="AutoShape 48">
            <a:extLst>
              <a:ext uri="{FF2B5EF4-FFF2-40B4-BE49-F238E27FC236}">
                <a16:creationId xmlns:a16="http://schemas.microsoft.com/office/drawing/2014/main" id="{D2EDBD44-E1E8-4C58-AEEE-B5B938C78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8290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57" name="AutoShape 49">
            <a:extLst>
              <a:ext uri="{FF2B5EF4-FFF2-40B4-BE49-F238E27FC236}">
                <a16:creationId xmlns:a16="http://schemas.microsoft.com/office/drawing/2014/main" id="{765C2960-E1C1-4EF2-9F89-4328838B5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7725" y="33607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58" name="AutoShape 50">
            <a:extLst>
              <a:ext uri="{FF2B5EF4-FFF2-40B4-BE49-F238E27FC236}">
                <a16:creationId xmlns:a16="http://schemas.microsoft.com/office/drawing/2014/main" id="{71026C9A-497D-4CD2-8F4C-4A3C1F119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1675" y="3932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59" name="Line 51">
            <a:extLst>
              <a:ext uri="{FF2B5EF4-FFF2-40B4-BE49-F238E27FC236}">
                <a16:creationId xmlns:a16="http://schemas.microsoft.com/office/drawing/2014/main" id="{1E99707A-35DA-4D13-976B-4DBFE5990F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83338" y="5086350"/>
            <a:ext cx="1238250" cy="99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60" name="Line 52">
            <a:extLst>
              <a:ext uri="{FF2B5EF4-FFF2-40B4-BE49-F238E27FC236}">
                <a16:creationId xmlns:a16="http://schemas.microsoft.com/office/drawing/2014/main" id="{54C34F35-426F-48D8-A8B7-349BCF9677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3733800"/>
            <a:ext cx="1447800" cy="13335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61" name="Line 53">
            <a:extLst>
              <a:ext uri="{FF2B5EF4-FFF2-40B4-BE49-F238E27FC236}">
                <a16:creationId xmlns:a16="http://schemas.microsoft.com/office/drawing/2014/main" id="{5C22EAA1-A8EF-483A-972E-B882DA3AE3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8600" y="5105400"/>
            <a:ext cx="1219200" cy="1219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62" name="Line 54">
            <a:extLst>
              <a:ext uri="{FF2B5EF4-FFF2-40B4-BE49-F238E27FC236}">
                <a16:creationId xmlns:a16="http://schemas.microsoft.com/office/drawing/2014/main" id="{7688C4FB-8263-4E35-A7AE-FF723585EC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53150" y="3771900"/>
            <a:ext cx="1466850" cy="838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63" name="Line 55">
            <a:extLst>
              <a:ext uri="{FF2B5EF4-FFF2-40B4-BE49-F238E27FC236}">
                <a16:creationId xmlns:a16="http://schemas.microsoft.com/office/drawing/2014/main" id="{9E1EDAEE-DFE6-427E-842E-F1EF57CB1C2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4100" y="4610100"/>
            <a:ext cx="1714500" cy="169545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64" name="AutoShape 56">
            <a:extLst>
              <a:ext uri="{FF2B5EF4-FFF2-40B4-BE49-F238E27FC236}">
                <a16:creationId xmlns:a16="http://schemas.microsoft.com/office/drawing/2014/main" id="{98D6107B-67E1-4D9F-83FF-E1F9B3166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925" y="3171825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3065" name="Text Box 57">
            <a:extLst>
              <a:ext uri="{FF2B5EF4-FFF2-40B4-BE49-F238E27FC236}">
                <a16:creationId xmlns:a16="http://schemas.microsoft.com/office/drawing/2014/main" id="{21FBA2E6-C1D9-420B-8B29-1E669BA48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925" y="3571876"/>
            <a:ext cx="1504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3066" name="TextBox 4">
            <a:extLst>
              <a:ext uri="{FF2B5EF4-FFF2-40B4-BE49-F238E27FC236}">
                <a16:creationId xmlns:a16="http://schemas.microsoft.com/office/drawing/2014/main" id="{E73A0BC0-E7E3-47A2-88EE-3FF7C2D74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1" y="-33338"/>
            <a:ext cx="1293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15.2.3</a:t>
            </a:r>
          </a:p>
        </p:txBody>
      </p:sp>
    </p:spTree>
    <p:extLst>
      <p:ext uri="{BB962C8B-B14F-4D97-AF65-F5344CB8AC3E}">
        <p14:creationId xmlns:p14="http://schemas.microsoft.com/office/powerpoint/2010/main" val="93822619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95" y="2951192"/>
            <a:ext cx="10418153" cy="390680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21087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kumimoji="1" lang="en-US" altLang="zh-TW" sz="3600" dirty="0">
                <a:solidFill>
                  <a:srgbClr val="0070C0"/>
                </a:solidFill>
              </a:rPr>
              <a:t>Maximum Margin Classifier</a:t>
            </a:r>
            <a:endParaRPr kumimoji="1" lang="zh-TW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1696447"/>
            <a:ext cx="10058400" cy="4475753"/>
          </a:xfrm>
        </p:spPr>
        <p:txBody>
          <a:bodyPr/>
          <a:lstStyle/>
          <a:p>
            <a:r>
              <a:rPr lang="en-US" altLang="zh-TW" sz="2400" dirty="0"/>
              <a:t>SVMs </a:t>
            </a:r>
            <a:r>
              <a:rPr lang="en-US" altLang="zh-TW" sz="2400" dirty="0">
                <a:solidFill>
                  <a:srgbClr val="0070C0"/>
                </a:solidFill>
              </a:rPr>
              <a:t>maximize the </a:t>
            </a:r>
            <a:r>
              <a:rPr lang="en-US" altLang="zh-TW" sz="2400" i="1" dirty="0">
                <a:solidFill>
                  <a:srgbClr val="0070C0"/>
                </a:solidFill>
              </a:rPr>
              <a:t>margin</a:t>
            </a:r>
            <a:r>
              <a:rPr lang="en-US" altLang="zh-TW" sz="2400" dirty="0"/>
              <a:t> around the separating </a:t>
            </a:r>
            <a:r>
              <a:rPr lang="en-US" altLang="zh-TW" sz="2400" dirty="0">
                <a:solidFill>
                  <a:srgbClr val="FFC000"/>
                </a:solidFill>
              </a:rPr>
              <a:t>hyperplane</a:t>
            </a:r>
            <a:r>
              <a:rPr lang="en-US" altLang="zh-TW" sz="2400" dirty="0"/>
              <a:t>.</a:t>
            </a:r>
          </a:p>
          <a:p>
            <a:r>
              <a:rPr lang="en-US" altLang="zh-TW" sz="2400" dirty="0"/>
              <a:t>The </a:t>
            </a:r>
            <a:r>
              <a:rPr lang="en-US" altLang="zh-TW" sz="2400" dirty="0">
                <a:solidFill>
                  <a:srgbClr val="0070C0"/>
                </a:solidFill>
              </a:rPr>
              <a:t>decision function </a:t>
            </a:r>
            <a:r>
              <a:rPr lang="en-US" altLang="zh-TW" sz="2400" dirty="0"/>
              <a:t>is fully specified by a subset of training samples, </a:t>
            </a:r>
            <a:r>
              <a:rPr lang="en-US" altLang="zh-TW" sz="2400" i="1" dirty="0"/>
              <a:t>the </a:t>
            </a:r>
            <a:r>
              <a:rPr lang="en-US" altLang="zh-TW" sz="2400" i="1" dirty="0">
                <a:solidFill>
                  <a:srgbClr val="FFC000"/>
                </a:solidFill>
              </a:rPr>
              <a:t>support vectors</a:t>
            </a:r>
            <a:r>
              <a:rPr lang="en-US" altLang="zh-TW" sz="2400" dirty="0"/>
              <a:t>.</a:t>
            </a:r>
          </a:p>
          <a:p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矩形 4">
            <a:hlinkClick r:id="rId3"/>
          </p:cNvPr>
          <p:cNvSpPr/>
          <p:nvPr/>
        </p:nvSpPr>
        <p:spPr>
          <a:xfrm>
            <a:off x="3184476" y="6425397"/>
            <a:ext cx="5236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Figure source: </a:t>
            </a:r>
            <a:r>
              <a:rPr lang="en-US" altLang="zh-TW" dirty="0">
                <a:hlinkClick r:id="rId3"/>
              </a:rPr>
              <a:t>All you Need to Know About SVM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5FBF78-C51C-4F5B-B0A1-0159E73F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5135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5" y="3419986"/>
            <a:ext cx="5465592" cy="245217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9" y="1617137"/>
            <a:ext cx="7681837" cy="1506551"/>
          </a:xfrm>
          <a:prstGeom prst="rect">
            <a:avLst/>
          </a:prstGeom>
        </p:spPr>
      </p:pic>
      <p:sp>
        <p:nvSpPr>
          <p:cNvPr id="14" name="標題 13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29843"/>
          </a:xfrm>
        </p:spPr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from </a:t>
            </a:r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dirty="0">
                <a:solidFill>
                  <a:srgbClr val="0070C0"/>
                </a:solidFill>
              </a:rPr>
              <a:t> to </a:t>
            </a:r>
            <a:r>
              <a:rPr kumimoji="1" lang="en-US" altLang="zh-TW" dirty="0">
                <a:solidFill>
                  <a:srgbClr val="7030A0"/>
                </a:solidFill>
              </a:rPr>
              <a:t>z</a:t>
            </a:r>
            <a:r>
              <a:rPr kumimoji="1" lang="en-US" altLang="zh-TW" dirty="0">
                <a:solidFill>
                  <a:srgbClr val="0070C0"/>
                </a:solidFill>
              </a:rPr>
              <a:t> space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15" y="6168460"/>
            <a:ext cx="4972050" cy="501059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6784978" y="5994986"/>
            <a:ext cx="3845053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Can we compute K(</a:t>
            </a:r>
            <a:r>
              <a:rPr kumimoji="1" lang="en-US" altLang="zh-TW" sz="2000" dirty="0" err="1"/>
              <a:t>x,x</a:t>
            </a:r>
            <a:r>
              <a:rPr kumimoji="1" lang="en-US" altLang="zh-TW" sz="2000" dirty="0"/>
              <a:t>’) </a:t>
            </a:r>
            <a:r>
              <a:rPr kumimoji="1" lang="en-US" altLang="zh-TW" sz="2000" dirty="0">
                <a:solidFill>
                  <a:srgbClr val="0432FF"/>
                </a:solidFill>
              </a:rPr>
              <a:t>without</a:t>
            </a:r>
            <a:r>
              <a:rPr kumimoji="1" lang="en-US" altLang="zh-TW" sz="2000" dirty="0"/>
              <a:t> </a:t>
            </a:r>
            <a:r>
              <a:rPr kumimoji="1" lang="en-US" altLang="zh-TW" sz="2000" dirty="0">
                <a:solidFill>
                  <a:srgbClr val="0432FF"/>
                </a:solidFill>
              </a:rPr>
              <a:t>transforming</a:t>
            </a:r>
            <a:r>
              <a:rPr kumimoji="1" lang="en-US" altLang="zh-TW" sz="2000" dirty="0"/>
              <a:t> x and x’?</a:t>
            </a:r>
            <a:endParaRPr kumimoji="1" lang="zh-TW" altLang="en-US" sz="2000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978" y="3419985"/>
            <a:ext cx="4599789" cy="2352165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649" y="122853"/>
            <a:ext cx="3668822" cy="144295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DE9C74C-8EA2-4D28-9A75-F7B654C70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282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D84E6E90-0601-4AA7-95DF-79004C7E7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70C0"/>
                </a:solidFill>
              </a:rPr>
              <a:t>The </a:t>
            </a:r>
            <a:r>
              <a:rPr lang="en-US" altLang="en-US" dirty="0">
                <a:solidFill>
                  <a:srgbClr val="0070C0"/>
                </a:solidFill>
              </a:rPr>
              <a:t>“</a:t>
            </a:r>
            <a:r>
              <a:rPr lang="en-US" altLang="zh-TW" dirty="0">
                <a:solidFill>
                  <a:srgbClr val="0070C0"/>
                </a:solidFill>
              </a:rPr>
              <a:t>Kernel Trick</a:t>
            </a:r>
            <a:r>
              <a:rPr lang="en-US" altLang="en-US" dirty="0">
                <a:solidFill>
                  <a:srgbClr val="0070C0"/>
                </a:solidFill>
              </a:rPr>
              <a:t>”</a:t>
            </a:r>
            <a:endParaRPr lang="en-US" altLang="zh-TW" dirty="0">
              <a:solidFill>
                <a:srgbClr val="0070C0"/>
              </a:solidFill>
            </a:endParaRPr>
          </a:p>
        </p:txBody>
      </p:sp>
      <p:sp>
        <p:nvSpPr>
          <p:cNvPr id="44033" name="Slide Number Placeholder 5">
            <a:extLst>
              <a:ext uri="{FF2B5EF4-FFF2-40B4-BE49-F238E27FC236}">
                <a16:creationId xmlns:a16="http://schemas.microsoft.com/office/drawing/2014/main" id="{E285FB81-BD2E-4E8C-AD72-14EAA6D4E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7762D1C7-F368-404F-966C-5659D99186F2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31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4036" name="TextBox 4">
            <a:extLst>
              <a:ext uri="{FF2B5EF4-FFF2-40B4-BE49-F238E27FC236}">
                <a16:creationId xmlns:a16="http://schemas.microsoft.com/office/drawing/2014/main" id="{A15128EF-D6F0-4119-A1EE-3B8277999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1" y="-33338"/>
            <a:ext cx="1293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15.2.3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0" y="2121408"/>
            <a:ext cx="10089708" cy="332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5586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3" name="Rectangle 5">
            <a:extLst>
              <a:ext uri="{FF2B5EF4-FFF2-40B4-BE49-F238E27FC236}">
                <a16:creationId xmlns:a16="http://schemas.microsoft.com/office/drawing/2014/main" id="{96A9520D-784A-4FC1-8C95-07AFD41DD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385" y="1571624"/>
            <a:ext cx="10548257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rgbClr val="0432FF"/>
                </a:solidFill>
                <a:latin typeface="Times New Roman" panose="02020603050405020304" pitchFamily="18" charset="0"/>
              </a:rPr>
              <a:t>Mercer’s theorem</a:t>
            </a:r>
            <a:r>
              <a:rPr lang="en-US" altLang="zh-CN" sz="3200" dirty="0">
                <a:latin typeface="Times New Roman" panose="02020603050405020304" pitchFamily="18" charset="0"/>
              </a:rPr>
              <a:t>:  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zh-CN" sz="3200" i="1" dirty="0">
                <a:latin typeface="Times New Roman" panose="02020603050405020304" pitchFamily="18" charset="0"/>
              </a:rPr>
              <a:t>Every semi-positive definite symmetric function is a kernel</a:t>
            </a:r>
          </a:p>
          <a:p>
            <a:r>
              <a:rPr lang="en-US" altLang="zh-CN" sz="3200" dirty="0">
                <a:latin typeface="Times New Roman" panose="02020603050405020304" pitchFamily="18" charset="0"/>
              </a:rPr>
              <a:t>Semi-positive definite symmetric functions correspond to a semi-positive definite symmetric </a:t>
            </a:r>
            <a:r>
              <a:rPr lang="en-US" altLang="zh-CN" sz="3200" dirty="0">
                <a:solidFill>
                  <a:srgbClr val="0432FF"/>
                </a:solidFill>
                <a:latin typeface="Times New Roman" panose="02020603050405020304" pitchFamily="18" charset="0"/>
              </a:rPr>
              <a:t>Gram matrix</a:t>
            </a:r>
            <a:r>
              <a:rPr lang="en-US" altLang="zh-CN" sz="3200" dirty="0">
                <a:latin typeface="Times New Roman" panose="02020603050405020304" pitchFamily="18" charset="0"/>
              </a:rPr>
              <a:t>:</a:t>
            </a:r>
          </a:p>
          <a:p>
            <a:pPr algn="ctr">
              <a:buFont typeface="Wingdings" panose="05000000000000000000" pitchFamily="2" charset="2"/>
              <a:buNone/>
            </a:pPr>
            <a:endParaRPr lang="en-US" altLang="zh-CN" sz="3200" i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314415" name="Group 47">
            <a:extLst>
              <a:ext uri="{FF2B5EF4-FFF2-40B4-BE49-F238E27FC236}">
                <a16:creationId xmlns:a16="http://schemas.microsoft.com/office/drawing/2014/main" id="{3DF01E53-C86D-4C03-9F2D-F237E0DAB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277984"/>
              </p:ext>
            </p:extLst>
          </p:nvPr>
        </p:nvGraphicFramePr>
        <p:xfrm>
          <a:off x="2066925" y="4167187"/>
          <a:ext cx="6858000" cy="1803400"/>
        </p:xfrm>
        <a:graphic>
          <a:graphicData uri="http://schemas.openxmlformats.org/drawingml/2006/table">
            <a:tbl>
              <a:tblPr/>
              <a:tblGrid>
                <a:gridCol w="1370013">
                  <a:extLst>
                    <a:ext uri="{9D8B030D-6E8A-4147-A177-3AD203B41FA5}">
                      <a16:colId xmlns:a16="http://schemas.microsoft.com/office/drawing/2014/main" val="940483144"/>
                    </a:ext>
                  </a:extLst>
                </a:gridCol>
                <a:gridCol w="1373187">
                  <a:extLst>
                    <a:ext uri="{9D8B030D-6E8A-4147-A177-3AD203B41FA5}">
                      <a16:colId xmlns:a16="http://schemas.microsoft.com/office/drawing/2014/main" val="84884457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72365346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459842082"/>
                    </a:ext>
                  </a:extLst>
                </a:gridCol>
                <a:gridCol w="1370012">
                  <a:extLst>
                    <a:ext uri="{9D8B030D-6E8A-4147-A177-3AD203B41FA5}">
                      <a16:colId xmlns:a16="http://schemas.microsoft.com/office/drawing/2014/main" val="3524260376"/>
                    </a:ext>
                  </a:extLst>
                </a:gridCol>
              </a:tblGrid>
              <a:tr h="450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…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321491"/>
                  </a:ext>
                </a:extLst>
              </a:tr>
              <a:tr h="450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2566423"/>
                  </a:ext>
                </a:extLst>
              </a:tr>
              <a:tr h="450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…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…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…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…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…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788646"/>
                  </a:ext>
                </a:extLst>
              </a:tr>
              <a:tr h="450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…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573853"/>
                  </a:ext>
                </a:extLst>
              </a:tr>
            </a:tbl>
          </a:graphicData>
        </a:graphic>
      </p:graphicFrame>
      <p:sp>
        <p:nvSpPr>
          <p:cNvPr id="314412" name="Text Box 44">
            <a:extLst>
              <a:ext uri="{FF2B5EF4-FFF2-40B4-BE49-F238E27FC236}">
                <a16:creationId xmlns:a16="http://schemas.microsoft.com/office/drawing/2014/main" id="{05BF87BC-89D8-491F-9D57-912B5AFBF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7325" y="4167187"/>
            <a:ext cx="971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</a:rPr>
              <a:t>K=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FAA5482-FA0C-4F06-B0D6-C4F4E9BB0B0C}"/>
              </a:ext>
            </a:extLst>
          </p:cNvPr>
          <p:cNvSpPr txBox="1">
            <a:spLocks noChangeArrowheads="1"/>
          </p:cNvSpPr>
          <p:nvPr/>
        </p:nvSpPr>
        <p:spPr>
          <a:xfrm>
            <a:off x="963385" y="381000"/>
            <a:ext cx="9171215" cy="9906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>
                <a:solidFill>
                  <a:srgbClr val="0070C0"/>
                </a:solidFill>
              </a:rPr>
              <a:t>Kernel Functions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41790E3-1C49-4015-91FC-79EF0C33B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3204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>
            <a:extLst>
              <a:ext uri="{FF2B5EF4-FFF2-40B4-BE49-F238E27FC236}">
                <a16:creationId xmlns:a16="http://schemas.microsoft.com/office/drawing/2014/main" id="{E37E7291-1ABE-40A8-A196-4822BE19A9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70C0"/>
                </a:solidFill>
              </a:rPr>
              <a:t>Common Kernels</a:t>
            </a:r>
          </a:p>
        </p:txBody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A80406AA-F07B-4B28-B075-B938720BEE1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65414" y="1676400"/>
            <a:ext cx="9040586" cy="4876800"/>
          </a:xfr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000" dirty="0"/>
              <a:t>Linear</a:t>
            </a:r>
          </a:p>
          <a:p>
            <a:pPr>
              <a:lnSpc>
                <a:spcPct val="150000"/>
              </a:lnSpc>
            </a:pPr>
            <a:r>
              <a:rPr lang="en-US" altLang="zh-TW" sz="3000" dirty="0"/>
              <a:t>Polynomial </a:t>
            </a:r>
          </a:p>
          <a:p>
            <a:pPr>
              <a:lnSpc>
                <a:spcPct val="150000"/>
              </a:lnSpc>
            </a:pPr>
            <a:r>
              <a:rPr lang="en-US" altLang="zh-TW" sz="3000" dirty="0"/>
              <a:t>Gaussian (Radial-Basis Function network)</a:t>
            </a:r>
            <a:endParaRPr lang="en-US" altLang="zh-TW" sz="2600" dirty="0"/>
          </a:p>
          <a:p>
            <a:pPr>
              <a:lnSpc>
                <a:spcPct val="150000"/>
              </a:lnSpc>
            </a:pPr>
            <a:r>
              <a:rPr lang="en-US" altLang="zh-TW" sz="3000" dirty="0"/>
              <a:t>Sigmoid </a:t>
            </a:r>
          </a:p>
          <a:p>
            <a:pPr lvl="1" eaLnBrk="1" hangingPunct="1"/>
            <a:endParaRPr lang="en-US" altLang="zh-TW" sz="2400" dirty="0"/>
          </a:p>
          <a:p>
            <a:pPr lvl="1" eaLnBrk="1" hangingPunct="1"/>
            <a:endParaRPr lang="en-US" altLang="zh-TW" sz="2400" dirty="0"/>
          </a:p>
          <a:p>
            <a:pPr lvl="1" eaLnBrk="1" hangingPunct="1"/>
            <a:endParaRPr lang="en-US" altLang="zh-TW" sz="2400" dirty="0"/>
          </a:p>
          <a:p>
            <a:pPr lvl="1" eaLnBrk="1" hangingPunct="1"/>
            <a:endParaRPr lang="en-US" altLang="zh-TW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zh-TW" sz="2400" dirty="0"/>
          </a:p>
        </p:txBody>
      </p:sp>
      <p:sp>
        <p:nvSpPr>
          <p:cNvPr id="45057" name="Slide Number Placeholder 7">
            <a:extLst>
              <a:ext uri="{FF2B5EF4-FFF2-40B4-BE49-F238E27FC236}">
                <a16:creationId xmlns:a16="http://schemas.microsoft.com/office/drawing/2014/main" id="{8CCFCAE5-62E4-4F14-B82E-31DF16CF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03AB456-0F02-4A4F-803F-3B432D52420E}" type="slidenum">
              <a:rPr lang="en-US" altLang="zh-TW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33</a:t>
            </a:fld>
            <a:endParaRPr lang="en-US" altLang="zh-TW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5061" name="TextBox 4">
            <a:extLst>
              <a:ext uri="{FF2B5EF4-FFF2-40B4-BE49-F238E27FC236}">
                <a16:creationId xmlns:a16="http://schemas.microsoft.com/office/drawing/2014/main" id="{831FC409-F4B2-4F09-B2AD-B8373D28A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1" y="-33338"/>
            <a:ext cx="1293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>
                <a:solidFill>
                  <a:srgbClr val="FBFCFF"/>
                </a:solidFill>
              </a:rPr>
              <a:t>Sec. 15.2.3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824" y="2747817"/>
            <a:ext cx="3189796" cy="4556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332" y="4030259"/>
            <a:ext cx="4236250" cy="58460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74332" y="4735956"/>
            <a:ext cx="4172296" cy="619913"/>
          </a:xfrm>
          <a:prstGeom prst="rect">
            <a:avLst/>
          </a:prstGeom>
          <a:solidFill>
            <a:srgbClr val="73FB79">
              <a:alpha val="36078"/>
            </a:srgbClr>
          </a:solidFill>
          <a:ln>
            <a:solidFill>
              <a:srgbClr val="00FB92">
                <a:alpha val="41961"/>
              </a:srgbClr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i="1" dirty="0"/>
              <a:t>K</a:t>
            </a:r>
            <a:r>
              <a:rPr lang="en-US" altLang="zh-CN" sz="2600" dirty="0"/>
              <a:t>(</a:t>
            </a:r>
            <a:r>
              <a:rPr lang="en-US" altLang="zh-CN" sz="2600" b="1" dirty="0" err="1"/>
              <a:t>x</a:t>
            </a:r>
            <a:r>
              <a:rPr lang="en-US" altLang="zh-CN" sz="2600" b="1" baseline="-25000" dirty="0" err="1"/>
              <a:t>i</a:t>
            </a:r>
            <a:r>
              <a:rPr lang="en-US" altLang="zh-CN" sz="2600" dirty="0" err="1"/>
              <a:t>,</a:t>
            </a:r>
            <a:r>
              <a:rPr lang="en-US" altLang="zh-CN" sz="2600" b="1" dirty="0" err="1"/>
              <a:t>x</a:t>
            </a:r>
            <a:r>
              <a:rPr lang="en-US" altLang="zh-CN" sz="2600" b="1" baseline="-25000" dirty="0" err="1"/>
              <a:t>j</a:t>
            </a:r>
            <a:r>
              <a:rPr lang="en-US" altLang="zh-CN" sz="2600" dirty="0"/>
              <a:t>)= </a:t>
            </a:r>
            <a:r>
              <a:rPr lang="en-US" altLang="zh-CN" sz="2600" dirty="0" err="1"/>
              <a:t>tanh</a:t>
            </a:r>
            <a:r>
              <a:rPr lang="en-US" altLang="zh-CN" sz="2600" dirty="0"/>
              <a:t>(</a:t>
            </a:r>
            <a:r>
              <a:rPr lang="el-GR" altLang="zh-TW" sz="2600" dirty="0">
                <a:cs typeface="Times New Roman" panose="02020603050405020304" pitchFamily="18" charset="0"/>
              </a:rPr>
              <a:t>β</a:t>
            </a:r>
            <a:r>
              <a:rPr lang="en-US" altLang="zh-CN" sz="2600" baseline="-25000" dirty="0">
                <a:cs typeface="Times New Roman" panose="02020603050405020304" pitchFamily="18" charset="0"/>
              </a:rPr>
              <a:t>0</a:t>
            </a:r>
            <a:r>
              <a:rPr lang="en-US" altLang="zh-CN" sz="2600" b="1" dirty="0"/>
              <a:t>x</a:t>
            </a:r>
            <a:r>
              <a:rPr lang="en-US" altLang="zh-CN" sz="2600" b="1" baseline="-25000" dirty="0"/>
              <a:t>i </a:t>
            </a:r>
            <a:r>
              <a:rPr lang="en-US" altLang="zh-CN" sz="2600" b="1" baseline="30000" dirty="0" err="1"/>
              <a:t>T</a:t>
            </a:r>
            <a:r>
              <a:rPr lang="en-US" altLang="zh-CN" sz="2600" b="1" dirty="0" err="1"/>
              <a:t>x</a:t>
            </a:r>
            <a:r>
              <a:rPr lang="en-US" altLang="zh-CN" sz="2600" b="1" baseline="-25000" dirty="0" err="1"/>
              <a:t>j</a:t>
            </a:r>
            <a:r>
              <a:rPr lang="en-US" altLang="zh-CN" sz="2600" b="1" baseline="-25000" dirty="0"/>
              <a:t> </a:t>
            </a:r>
            <a:r>
              <a:rPr lang="en-US" altLang="zh-CN" sz="2600" dirty="0"/>
              <a:t>+ </a:t>
            </a:r>
            <a:r>
              <a:rPr lang="el-GR" altLang="zh-TW" sz="2600" dirty="0">
                <a:cs typeface="Times New Roman" panose="02020603050405020304" pitchFamily="18" charset="0"/>
              </a:rPr>
              <a:t>β</a:t>
            </a:r>
            <a:r>
              <a:rPr lang="en-US" altLang="zh-CN" sz="26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600" dirty="0">
                <a:cs typeface="Times New Roman" panose="02020603050405020304" pitchFamily="18" charset="0"/>
              </a:rPr>
              <a:t>)</a:t>
            </a:r>
            <a:endParaRPr lang="en-US" altLang="zh-TW" sz="2600" dirty="0"/>
          </a:p>
        </p:txBody>
      </p:sp>
    </p:spTree>
    <p:extLst>
      <p:ext uri="{BB962C8B-B14F-4D97-AF65-F5344CB8AC3E}">
        <p14:creationId xmlns:p14="http://schemas.microsoft.com/office/powerpoint/2010/main" val="59310347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2B0B197-A3DB-41DB-A33D-3DBE98C92CD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3A62AF9-24F3-4493-A25C-DCBB3C0FA1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FD000D9-3290-4F63-85F0-DF4FB1432B7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下列有關 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Kernel Trick </a:t>
            </a:r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的敘述何者錯誤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?</a:t>
            </a:r>
            <a:endParaRPr lang="zh-TW" altLang="en-US" sz="3600" b="1" dirty="0">
              <a:solidFill>
                <a:srgbClr val="5B5B5B"/>
              </a:solidFill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CD16EF-EFDE-4BCC-8223-93C1ECCE1E9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F4C086A-C375-4C2C-B833-F5D04805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363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References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/>
              <a:t>Machine </a:t>
            </a:r>
            <a:r>
              <a:rPr lang="en-US" altLang="zh-TW" sz="2800" dirty="0"/>
              <a:t>Learning Foundation by Prof. </a:t>
            </a:r>
            <a:r>
              <a:rPr lang="en-US" altLang="zh-TW" sz="2800" dirty="0" err="1"/>
              <a:t>Hsuan</a:t>
            </a:r>
            <a:r>
              <a:rPr lang="en-US" altLang="zh-TW" sz="2800" dirty="0"/>
              <a:t>-Tien Lin</a:t>
            </a:r>
          </a:p>
          <a:p>
            <a:r>
              <a:rPr lang="en-US" altLang="zh-TW" sz="2800" dirty="0">
                <a:hlinkClick r:id="rId2"/>
              </a:rPr>
              <a:t>Machine Learning 2016 </a:t>
            </a:r>
            <a:r>
              <a:rPr lang="en-US" altLang="zh-TW" sz="2800" dirty="0"/>
              <a:t>by Prof. Hung-Yi Lee</a:t>
            </a:r>
          </a:p>
          <a:p>
            <a:r>
              <a:rPr lang="en-US" altLang="zh-TW" sz="2800" dirty="0">
                <a:hlinkClick r:id="rId3"/>
              </a:rPr>
              <a:t>Learning from data </a:t>
            </a:r>
            <a:r>
              <a:rPr lang="en-US" altLang="zh-TW" sz="2800" dirty="0"/>
              <a:t>by Prof. Y. Abu-Mostafa</a:t>
            </a:r>
            <a:endParaRPr lang="zh-TW" altLang="en-US" sz="2800" dirty="0"/>
          </a:p>
          <a:p>
            <a:endParaRPr kumimoji="1"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E373D2-22A8-43D7-B7A5-BE67D665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016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Optimization Formulation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TW" sz="2600" dirty="0">
                <a:solidFill>
                  <a:srgbClr val="0070C0"/>
                </a:solidFill>
              </a:rPr>
              <a:t>Geometric</a:t>
            </a:r>
            <a:r>
              <a:rPr lang="en-US" altLang="zh-TW" sz="2600" dirty="0"/>
              <a:t> view:</a:t>
            </a:r>
          </a:p>
          <a:p>
            <a:pPr lvl="1">
              <a:lnSpc>
                <a:spcPct val="150000"/>
              </a:lnSpc>
            </a:pPr>
            <a:r>
              <a:rPr lang="en-US" altLang="zh-TW" sz="2200" dirty="0"/>
              <a:t>Decision boundary: </a:t>
            </a:r>
            <a:r>
              <a:rPr lang="en-US" altLang="zh-TW" sz="2400" b="1" dirty="0" err="1">
                <a:solidFill>
                  <a:srgbClr val="0070C0"/>
                </a:solidFill>
              </a:rPr>
              <a:t>w</a:t>
            </a:r>
            <a:r>
              <a:rPr lang="en-US" altLang="zh-TW" sz="2400" baseline="30000" dirty="0" err="1">
                <a:solidFill>
                  <a:srgbClr val="0070C0"/>
                </a:solidFill>
              </a:rPr>
              <a:t>T</a:t>
            </a:r>
            <a:r>
              <a:rPr lang="en-US" altLang="zh-TW" sz="2400" b="1" dirty="0" err="1">
                <a:solidFill>
                  <a:srgbClr val="0070C0"/>
                </a:solidFill>
              </a:rPr>
              <a:t>x</a:t>
            </a:r>
            <a:r>
              <a:rPr lang="en-US" altLang="zh-TW" sz="2400" dirty="0" err="1">
                <a:solidFill>
                  <a:srgbClr val="0070C0"/>
                </a:solidFill>
              </a:rPr>
              <a:t>+b</a:t>
            </a:r>
            <a:r>
              <a:rPr lang="en-US" altLang="zh-TW" sz="2400" dirty="0">
                <a:solidFill>
                  <a:srgbClr val="0070C0"/>
                </a:solidFill>
              </a:rPr>
              <a:t>=0</a:t>
            </a:r>
          </a:p>
          <a:p>
            <a:pPr lvl="1">
              <a:lnSpc>
                <a:spcPct val="150000"/>
              </a:lnSpc>
            </a:pPr>
            <a:r>
              <a:rPr lang="en-US" altLang="zh-TW" sz="2200" dirty="0"/>
              <a:t>Positive hyperplane:  </a:t>
            </a:r>
            <a:r>
              <a:rPr lang="en-US" altLang="zh-TW" sz="2400" b="1" dirty="0" err="1">
                <a:solidFill>
                  <a:srgbClr val="0070C0"/>
                </a:solidFill>
              </a:rPr>
              <a:t>w</a:t>
            </a:r>
            <a:r>
              <a:rPr lang="en-US" altLang="zh-TW" sz="2400" baseline="30000" dirty="0" err="1">
                <a:solidFill>
                  <a:srgbClr val="0070C0"/>
                </a:solidFill>
              </a:rPr>
              <a:t>T</a:t>
            </a:r>
            <a:r>
              <a:rPr lang="en-US" altLang="zh-TW" sz="2400" b="1" dirty="0" err="1">
                <a:solidFill>
                  <a:srgbClr val="0070C0"/>
                </a:solidFill>
              </a:rPr>
              <a:t>x</a:t>
            </a:r>
            <a:r>
              <a:rPr lang="en-US" altLang="zh-TW" sz="2400" dirty="0" err="1">
                <a:solidFill>
                  <a:srgbClr val="0070C0"/>
                </a:solidFill>
              </a:rPr>
              <a:t>+b</a:t>
            </a:r>
            <a:r>
              <a:rPr lang="en-US" altLang="zh-TW" sz="2400" dirty="0">
                <a:solidFill>
                  <a:srgbClr val="0070C0"/>
                </a:solidFill>
              </a:rPr>
              <a:t>=1</a:t>
            </a:r>
            <a:endParaRPr lang="en-US" altLang="zh-TW" sz="2200" dirty="0"/>
          </a:p>
          <a:p>
            <a:pPr lvl="1">
              <a:lnSpc>
                <a:spcPct val="150000"/>
              </a:lnSpc>
            </a:pPr>
            <a:r>
              <a:rPr lang="en-US" altLang="zh-TW" sz="2200" dirty="0"/>
              <a:t>Negative hyperplane:  </a:t>
            </a:r>
            <a:r>
              <a:rPr lang="en-US" altLang="zh-TW" sz="2400" b="1" dirty="0" err="1">
                <a:solidFill>
                  <a:srgbClr val="0070C0"/>
                </a:solidFill>
              </a:rPr>
              <a:t>w</a:t>
            </a:r>
            <a:r>
              <a:rPr lang="en-US" altLang="zh-TW" sz="2400" baseline="30000" dirty="0" err="1">
                <a:solidFill>
                  <a:srgbClr val="0070C0"/>
                </a:solidFill>
              </a:rPr>
              <a:t>T</a:t>
            </a:r>
            <a:r>
              <a:rPr lang="en-US" altLang="zh-TW" sz="2400" b="1" dirty="0" err="1">
                <a:solidFill>
                  <a:srgbClr val="0070C0"/>
                </a:solidFill>
              </a:rPr>
              <a:t>x</a:t>
            </a:r>
            <a:r>
              <a:rPr lang="en-US" altLang="zh-TW" sz="2400" dirty="0" err="1">
                <a:solidFill>
                  <a:srgbClr val="0070C0"/>
                </a:solidFill>
              </a:rPr>
              <a:t>+b</a:t>
            </a:r>
            <a:r>
              <a:rPr lang="en-US" altLang="zh-TW" sz="2400" dirty="0">
                <a:solidFill>
                  <a:srgbClr val="0070C0"/>
                </a:solidFill>
              </a:rPr>
              <a:t>=-1</a:t>
            </a:r>
            <a:endParaRPr lang="en-US" altLang="zh-TW" sz="2200" dirty="0"/>
          </a:p>
          <a:p>
            <a:pPr lvl="1">
              <a:lnSpc>
                <a:spcPct val="150000"/>
              </a:lnSpc>
            </a:pPr>
            <a:r>
              <a:rPr lang="en-US" altLang="zh-TW" sz="2200" dirty="0"/>
              <a:t>Classifier</a:t>
            </a:r>
            <a:r>
              <a:rPr lang="en-US" altLang="zh-TW" sz="2400" i="1" dirty="0">
                <a:solidFill>
                  <a:srgbClr val="0070C0"/>
                </a:solidFill>
                <a:latin typeface="Athelas" charset="0"/>
                <a:ea typeface="Athelas" charset="0"/>
                <a:cs typeface="Athelas" charset="0"/>
              </a:rPr>
              <a:t> f</a:t>
            </a:r>
            <a:r>
              <a:rPr lang="en-US" altLang="zh-TW" sz="2400" dirty="0">
                <a:solidFill>
                  <a:srgbClr val="0070C0"/>
                </a:solidFill>
              </a:rPr>
              <a:t>(</a:t>
            </a:r>
            <a:r>
              <a:rPr lang="en-US" altLang="zh-TW" sz="2400" b="1" dirty="0">
                <a:solidFill>
                  <a:srgbClr val="0070C0"/>
                </a:solidFill>
              </a:rPr>
              <a:t>x</a:t>
            </a:r>
            <a:r>
              <a:rPr lang="en-US" altLang="zh-TW" sz="2400" dirty="0">
                <a:solidFill>
                  <a:srgbClr val="0070C0"/>
                </a:solidFill>
              </a:rPr>
              <a:t>) = </a:t>
            </a:r>
            <a:r>
              <a:rPr lang="en-US" altLang="zh-TW" sz="2400" baseline="-25000" dirty="0">
                <a:solidFill>
                  <a:srgbClr val="0070C0"/>
                </a:solidFill>
              </a:rPr>
              <a:t> </a:t>
            </a:r>
            <a:r>
              <a:rPr lang="en-US" altLang="zh-TW" sz="2400" dirty="0">
                <a:solidFill>
                  <a:srgbClr val="0070C0"/>
                </a:solidFill>
              </a:rPr>
              <a:t>sign(</a:t>
            </a:r>
            <a:r>
              <a:rPr lang="en-US" altLang="zh-TW" sz="2400" b="1" dirty="0" err="1">
                <a:solidFill>
                  <a:srgbClr val="0070C0"/>
                </a:solidFill>
              </a:rPr>
              <a:t>w</a:t>
            </a:r>
            <a:r>
              <a:rPr lang="en-US" altLang="zh-TW" sz="2400" baseline="30000" dirty="0" err="1">
                <a:solidFill>
                  <a:srgbClr val="0070C0"/>
                </a:solidFill>
              </a:rPr>
              <a:t>T</a:t>
            </a:r>
            <a:r>
              <a:rPr lang="en-US" altLang="zh-TW" sz="2400" b="1" dirty="0" err="1">
                <a:solidFill>
                  <a:srgbClr val="0070C0"/>
                </a:solidFill>
              </a:rPr>
              <a:t>x</a:t>
            </a:r>
            <a:r>
              <a:rPr lang="en-US" altLang="zh-TW" sz="2400" dirty="0">
                <a:solidFill>
                  <a:srgbClr val="0070C0"/>
                </a:solidFill>
              </a:rPr>
              <a:t> + b)</a:t>
            </a:r>
            <a:endParaRPr lang="en-US" altLang="zh-TW" sz="2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TW" sz="2200" dirty="0">
                <a:solidFill>
                  <a:srgbClr val="FF0000"/>
                </a:solidFill>
              </a:rPr>
              <a:t>Width of the margin = 2/|w|</a:t>
            </a:r>
          </a:p>
          <a:p>
            <a:pPr lvl="1"/>
            <a:endParaRPr lang="en-US" altLang="zh-TW" sz="2200" dirty="0"/>
          </a:p>
          <a:p>
            <a:r>
              <a:rPr lang="en-US" altLang="zh-TW" sz="2600" dirty="0"/>
              <a:t>Optimization Problem</a:t>
            </a:r>
          </a:p>
        </p:txBody>
      </p:sp>
      <p:sp>
        <p:nvSpPr>
          <p:cNvPr id="4" name="矩形 3"/>
          <p:cNvSpPr/>
          <p:nvPr/>
        </p:nvSpPr>
        <p:spPr>
          <a:xfrm>
            <a:off x="7074864" y="2489760"/>
            <a:ext cx="4306149" cy="1477328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rgbClr val="0070C0"/>
                </a:solidFill>
              </a:rPr>
              <a:t>w</a:t>
            </a:r>
            <a:r>
              <a:rPr lang="en-US" altLang="zh-TW" sz="2000" dirty="0">
                <a:solidFill>
                  <a:srgbClr val="0070C0"/>
                </a:solidFill>
              </a:rPr>
              <a:t>: hyperplane normal vector</a:t>
            </a: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rgbClr val="0070C0"/>
                </a:solidFill>
              </a:rPr>
              <a:t>x</a:t>
            </a:r>
            <a:r>
              <a:rPr lang="en-US" altLang="zh-TW" sz="2000" i="1" baseline="-25000" dirty="0">
                <a:solidFill>
                  <a:srgbClr val="0070C0"/>
                </a:solidFill>
              </a:rPr>
              <a:t>i</a:t>
            </a:r>
            <a:r>
              <a:rPr lang="en-US" altLang="zh-TW" sz="2000" dirty="0">
                <a:solidFill>
                  <a:srgbClr val="0070C0"/>
                </a:solidFill>
              </a:rPr>
              <a:t>: data point </a:t>
            </a:r>
            <a:r>
              <a:rPr lang="en-US" altLang="zh-TW" sz="2000" i="1" dirty="0">
                <a:solidFill>
                  <a:srgbClr val="0070C0"/>
                </a:solidFill>
              </a:rPr>
              <a:t>n</a:t>
            </a:r>
          </a:p>
          <a:p>
            <a:pPr>
              <a:lnSpc>
                <a:spcPct val="150000"/>
              </a:lnSpc>
            </a:pPr>
            <a:r>
              <a:rPr lang="en-US" altLang="zh-TW" sz="2000" dirty="0" err="1">
                <a:solidFill>
                  <a:srgbClr val="0070C0"/>
                </a:solidFill>
              </a:rPr>
              <a:t>y</a:t>
            </a:r>
            <a:r>
              <a:rPr lang="en-US" altLang="zh-TW" sz="2000" i="1" baseline="-25000" dirty="0" err="1">
                <a:solidFill>
                  <a:srgbClr val="0070C0"/>
                </a:solidFill>
              </a:rPr>
              <a:t>n</a:t>
            </a:r>
            <a:r>
              <a:rPr lang="en-US" altLang="zh-TW" sz="2000" dirty="0">
                <a:solidFill>
                  <a:srgbClr val="0070C0"/>
                </a:solidFill>
              </a:rPr>
              <a:t>: class of data point </a:t>
            </a:r>
            <a:r>
              <a:rPr lang="en-US" altLang="zh-TW" sz="2000" i="1" dirty="0">
                <a:solidFill>
                  <a:srgbClr val="0070C0"/>
                </a:solidFill>
              </a:rPr>
              <a:t>n</a:t>
            </a:r>
            <a:r>
              <a:rPr lang="en-US" altLang="zh-TW" sz="2000" dirty="0">
                <a:solidFill>
                  <a:srgbClr val="0070C0"/>
                </a:solidFill>
              </a:rPr>
              <a:t> (+1 or -1)</a:t>
            </a:r>
            <a:endParaRPr lang="en-US" altLang="zh-TW" sz="2400" dirty="0">
              <a:solidFill>
                <a:srgbClr val="0070C0"/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5241798" y="5045882"/>
            <a:ext cx="6139215" cy="1661993"/>
            <a:chOff x="5241798" y="4498389"/>
            <a:chExt cx="5886450" cy="1661993"/>
          </a:xfrm>
        </p:grpSpPr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5B50DE49-2398-4F7B-935C-8DCD597044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1798" y="4498389"/>
              <a:ext cx="5886450" cy="1661993"/>
            </a:xfrm>
            <a:prstGeom prst="rect">
              <a:avLst/>
            </a:prstGeom>
            <a:noFill/>
            <a:ln w="25400">
              <a:solidFill>
                <a:srgbClr val="008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dirty="0">
                  <a:latin typeface="Times New Roman" panose="02020603050405020304" pitchFamily="18" charset="0"/>
                </a:rPr>
                <a:t>Find </a:t>
              </a:r>
              <a:r>
                <a:rPr lang="en-US" altLang="zh-TW" b="1" dirty="0">
                  <a:latin typeface="Times New Roman" panose="02020603050405020304" pitchFamily="18" charset="0"/>
                </a:rPr>
                <a:t>w</a:t>
              </a:r>
              <a:r>
                <a:rPr lang="en-US" altLang="zh-TW" dirty="0">
                  <a:latin typeface="Times New Roman" panose="02020603050405020304" pitchFamily="18" charset="0"/>
                </a:rPr>
                <a:t> and </a:t>
              </a:r>
              <a:r>
                <a:rPr lang="en-US" altLang="zh-TW" i="1" dirty="0">
                  <a:latin typeface="Times New Roman" panose="02020603050405020304" pitchFamily="18" charset="0"/>
                </a:rPr>
                <a:t>b</a:t>
              </a:r>
              <a:r>
                <a:rPr lang="en-US" altLang="zh-TW" dirty="0">
                  <a:latin typeface="Times New Roman" panose="02020603050405020304" pitchFamily="18" charset="0"/>
                </a:rPr>
                <a:t> such that the margin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TW" dirty="0">
                  <a:latin typeface="Times New Roman" panose="02020603050405020304" pitchFamily="18" charset="0"/>
                </a:rPr>
                <a:t>                is maximized; and for all </a:t>
              </a:r>
              <a:r>
                <a:rPr lang="en-US" altLang="zh-TW" sz="2800" dirty="0">
                  <a:latin typeface="Times New Roman" panose="02020603050405020304" pitchFamily="18" charset="0"/>
                </a:rPr>
                <a:t>{</a:t>
              </a:r>
              <a:r>
                <a:rPr lang="en-US" altLang="zh-TW" dirty="0">
                  <a:latin typeface="Times New Roman" panose="02020603050405020304" pitchFamily="18" charset="0"/>
                </a:rPr>
                <a:t>(</a:t>
              </a:r>
              <a:r>
                <a:rPr lang="en-US" altLang="zh-TW" sz="2800" b="1" dirty="0" err="1">
                  <a:latin typeface="Times New Roman" panose="02020603050405020304" pitchFamily="18" charset="0"/>
                </a:rPr>
                <a:t>x</a:t>
              </a:r>
              <a:r>
                <a:rPr lang="en-US" altLang="zh-TW" sz="2800" b="1" baseline="-25000" dirty="0" err="1">
                  <a:latin typeface="Times New Roman" panose="02020603050405020304" pitchFamily="18" charset="0"/>
                </a:rPr>
                <a:t>n</a:t>
              </a:r>
              <a:r>
                <a:rPr lang="en-US" altLang="zh-TW" sz="2800" b="1" dirty="0">
                  <a:latin typeface="Times New Roman" panose="02020603050405020304" pitchFamily="18" charset="0"/>
                </a:rPr>
                <a:t> </a:t>
              </a:r>
              <a:r>
                <a:rPr lang="en-US" altLang="zh-TW" sz="2800" dirty="0">
                  <a:latin typeface="Times New Roman" panose="02020603050405020304" pitchFamily="18" charset="0"/>
                </a:rPr>
                <a:t>, </a:t>
              </a:r>
              <a:r>
                <a:rPr lang="en-US" altLang="zh-TW" sz="2800" i="1" dirty="0" err="1">
                  <a:latin typeface="Times New Roman" panose="02020603050405020304" pitchFamily="18" charset="0"/>
                </a:rPr>
                <a:t>y</a:t>
              </a:r>
              <a:r>
                <a:rPr lang="en-US" altLang="zh-TW" sz="2800" i="1" baseline="-25000" dirty="0" err="1">
                  <a:latin typeface="Times New Roman" panose="02020603050405020304" pitchFamily="18" charset="0"/>
                </a:rPr>
                <a:t>n</a:t>
              </a:r>
              <a:r>
                <a:rPr lang="en-US" altLang="zh-TW" sz="2800" dirty="0">
                  <a:latin typeface="Times New Roman" panose="02020603050405020304" pitchFamily="18" charset="0"/>
                </a:rPr>
                <a:t>)}</a:t>
              </a:r>
              <a:endParaRPr lang="en-US" altLang="zh-TW" dirty="0">
                <a:latin typeface="Times New Roman" panose="02020603050405020304" pitchFamily="18" charset="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zh-TW" b="1" dirty="0" err="1">
                  <a:latin typeface="Times New Roman" panose="02020603050405020304" pitchFamily="18" charset="0"/>
                </a:rPr>
                <a:t>w</a:t>
              </a:r>
              <a:r>
                <a:rPr lang="en-US" altLang="zh-TW" b="1" baseline="30000" dirty="0" err="1">
                  <a:latin typeface="Times New Roman" panose="02020603050405020304" pitchFamily="18" charset="0"/>
                </a:rPr>
                <a:t>T</a:t>
              </a:r>
              <a:r>
                <a:rPr lang="en-US" altLang="zh-TW" b="1" dirty="0" err="1">
                  <a:latin typeface="Times New Roman" panose="02020603050405020304" pitchFamily="18" charset="0"/>
                </a:rPr>
                <a:t>x</a:t>
              </a:r>
              <a:r>
                <a:rPr lang="en-US" altLang="zh-TW" b="1" baseline="-25000" dirty="0" err="1">
                  <a:latin typeface="Times New Roman" panose="02020603050405020304" pitchFamily="18" charset="0"/>
                </a:rPr>
                <a:t>n</a:t>
              </a:r>
              <a:r>
                <a:rPr lang="en-US" altLang="zh-TW" b="1" dirty="0">
                  <a:latin typeface="Times New Roman" panose="02020603050405020304" pitchFamily="18" charset="0"/>
                </a:rPr>
                <a:t> </a:t>
              </a:r>
              <a:r>
                <a:rPr lang="en-US" altLang="zh-TW" dirty="0">
                  <a:latin typeface="Times New Roman" panose="02020603050405020304" pitchFamily="18" charset="0"/>
                </a:rPr>
                <a:t>+ </a:t>
              </a:r>
              <a:r>
                <a:rPr lang="en-US" altLang="zh-TW" i="1" dirty="0">
                  <a:latin typeface="Times New Roman" panose="02020603050405020304" pitchFamily="18" charset="0"/>
                </a:rPr>
                <a:t>b</a:t>
              </a:r>
              <a:r>
                <a:rPr lang="en-US" altLang="zh-TW" b="1" dirty="0">
                  <a:latin typeface="Times New Roman" panose="02020603050405020304" pitchFamily="18" charset="0"/>
                </a:rPr>
                <a:t> </a:t>
              </a:r>
              <a:r>
                <a:rPr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≥ 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if </a:t>
              </a:r>
              <a:r>
                <a:rPr lang="en-US" altLang="zh-TW" i="1" dirty="0" err="1">
                  <a:latin typeface="Times New Roman" panose="02020603050405020304" pitchFamily="18" charset="0"/>
                </a:rPr>
                <a:t>y</a:t>
              </a:r>
              <a:r>
                <a:rPr lang="en-US" altLang="zh-TW" i="1" baseline="-25000" dirty="0" err="1">
                  <a:latin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</a:rPr>
                <a:t>=1;   </a:t>
              </a:r>
              <a:r>
                <a:rPr lang="en-US" altLang="zh-TW" b="1" dirty="0" err="1">
                  <a:latin typeface="Times New Roman" panose="02020603050405020304" pitchFamily="18" charset="0"/>
                </a:rPr>
                <a:t>w</a:t>
              </a:r>
              <a:r>
                <a:rPr lang="en-US" altLang="zh-TW" b="1" baseline="30000" dirty="0" err="1">
                  <a:latin typeface="Times New Roman" panose="02020603050405020304" pitchFamily="18" charset="0"/>
                </a:rPr>
                <a:t>T</a:t>
              </a:r>
              <a:r>
                <a:rPr lang="en-US" altLang="zh-TW" b="1" dirty="0" err="1">
                  <a:latin typeface="Times New Roman" panose="02020603050405020304" pitchFamily="18" charset="0"/>
                </a:rPr>
                <a:t>x</a:t>
              </a:r>
              <a:r>
                <a:rPr lang="en-US" altLang="zh-TW" b="1" baseline="-25000" dirty="0" err="1">
                  <a:latin typeface="Times New Roman" panose="02020603050405020304" pitchFamily="18" charset="0"/>
                </a:rPr>
                <a:t>n</a:t>
              </a:r>
              <a:r>
                <a:rPr lang="en-US" altLang="zh-TW" b="1" dirty="0">
                  <a:latin typeface="Times New Roman" panose="02020603050405020304" pitchFamily="18" charset="0"/>
                </a:rPr>
                <a:t> </a:t>
              </a:r>
              <a:r>
                <a:rPr lang="en-US" altLang="zh-TW" dirty="0">
                  <a:latin typeface="Times New Roman" panose="02020603050405020304" pitchFamily="18" charset="0"/>
                </a:rPr>
                <a:t>+ </a:t>
              </a:r>
              <a:r>
                <a:rPr lang="en-US" altLang="zh-TW" i="1" dirty="0">
                  <a:latin typeface="Times New Roman" panose="02020603050405020304" pitchFamily="18" charset="0"/>
                </a:rPr>
                <a:t>b</a:t>
              </a:r>
              <a:r>
                <a:rPr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≤ -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  if </a:t>
              </a:r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-1</a:t>
              </a:r>
            </a:p>
          </p:txBody>
        </p:sp>
        <p:graphicFrame>
          <p:nvGraphicFramePr>
            <p:cNvPr id="9" name="Object 2">
              <a:extLst>
                <a:ext uri="{FF2B5EF4-FFF2-40B4-BE49-F238E27FC236}">
                  <a16:creationId xmlns:a16="http://schemas.microsoft.com/office/drawing/2014/main" id="{24A39AF8-8542-4E4B-8A1C-764A12CADB5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7436072"/>
                </p:ext>
              </p:extLst>
            </p:nvPr>
          </p:nvGraphicFramePr>
          <p:xfrm>
            <a:off x="5555506" y="5025004"/>
            <a:ext cx="808038" cy="690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5" name="Equation" r:id="rId3" imgW="520700" imgH="444500" progId="Equation.3">
                    <p:embed/>
                  </p:oleObj>
                </mc:Choice>
                <mc:Fallback>
                  <p:oleObj name="Equation" r:id="rId3" imgW="520700" imgH="444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55506" y="5025004"/>
                          <a:ext cx="808038" cy="690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圓角矩形圖說文字 10"/>
          <p:cNvSpPr/>
          <p:nvPr/>
        </p:nvSpPr>
        <p:spPr>
          <a:xfrm>
            <a:off x="6331061" y="4042751"/>
            <a:ext cx="1487606" cy="808032"/>
          </a:xfrm>
          <a:prstGeom prst="wedgeRoundRectCallout">
            <a:avLst>
              <a:gd name="adj1" fmla="val -86449"/>
              <a:gd name="adj2" fmla="val -78093"/>
              <a:gd name="adj3" fmla="val 16667"/>
            </a:avLst>
          </a:prstGeom>
          <a:solidFill>
            <a:schemeClr val="accent2">
              <a:lumMod val="20000"/>
              <a:lumOff val="80000"/>
              <a:alpha val="47059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Why?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線箭頭接點 12"/>
          <p:cNvCxnSpPr>
            <a:stCxn id="11" idx="1"/>
          </p:cNvCxnSpPr>
          <p:nvPr/>
        </p:nvCxnSpPr>
        <p:spPr>
          <a:xfrm flipH="1">
            <a:off x="4996543" y="4446767"/>
            <a:ext cx="1334518" cy="484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23CC0C-0EDD-4425-B971-84F262D3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35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7FE26F-737E-4363-8051-9F5980A3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點到平面距離公式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189994-8FDA-467E-A029-BDB36EBA8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3022442"/>
            <a:ext cx="6867922" cy="3250342"/>
          </a:xfrm>
        </p:spPr>
        <p:txBody>
          <a:bodyPr/>
          <a:lstStyle/>
          <a:p>
            <a:r>
              <a:rPr lang="en-US" altLang="zh-TW" dirty="0"/>
              <a:t>Proof hint: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Compute the distance of a point on Positive hyperplane:  </a:t>
            </a:r>
            <a:r>
              <a:rPr lang="en-US" altLang="zh-TW" b="1" dirty="0" err="1">
                <a:solidFill>
                  <a:srgbClr val="0070C0"/>
                </a:solidFill>
              </a:rPr>
              <a:t>w</a:t>
            </a:r>
            <a:r>
              <a:rPr lang="en-US" altLang="zh-TW" baseline="30000" dirty="0" err="1">
                <a:solidFill>
                  <a:srgbClr val="0070C0"/>
                </a:solidFill>
              </a:rPr>
              <a:t>T</a:t>
            </a:r>
            <a:r>
              <a:rPr lang="en-US" altLang="zh-TW" b="1" dirty="0" err="1">
                <a:solidFill>
                  <a:srgbClr val="0070C0"/>
                </a:solidFill>
              </a:rPr>
              <a:t>x</a:t>
            </a:r>
            <a:r>
              <a:rPr lang="en-US" altLang="zh-TW" dirty="0" err="1">
                <a:solidFill>
                  <a:srgbClr val="0070C0"/>
                </a:solidFill>
              </a:rPr>
              <a:t>+b</a:t>
            </a:r>
            <a:r>
              <a:rPr lang="en-US" altLang="zh-TW" dirty="0">
                <a:solidFill>
                  <a:srgbClr val="0070C0"/>
                </a:solidFill>
              </a:rPr>
              <a:t>=1 </a:t>
            </a:r>
            <a:r>
              <a:rPr lang="en-US" altLang="zh-TW" dirty="0"/>
              <a:t>to Negative hyperplane </a:t>
            </a:r>
            <a:r>
              <a:rPr lang="en-US" altLang="zh-TW" b="1" dirty="0" err="1">
                <a:solidFill>
                  <a:srgbClr val="0070C0"/>
                </a:solidFill>
              </a:rPr>
              <a:t>w</a:t>
            </a:r>
            <a:r>
              <a:rPr lang="en-US" altLang="zh-TW" baseline="30000" dirty="0" err="1">
                <a:solidFill>
                  <a:srgbClr val="0070C0"/>
                </a:solidFill>
              </a:rPr>
              <a:t>T</a:t>
            </a:r>
            <a:r>
              <a:rPr lang="en-US" altLang="zh-TW" b="1" dirty="0" err="1">
                <a:solidFill>
                  <a:srgbClr val="0070C0"/>
                </a:solidFill>
              </a:rPr>
              <a:t>x</a:t>
            </a:r>
            <a:r>
              <a:rPr lang="en-US" altLang="zh-TW" dirty="0" err="1">
                <a:solidFill>
                  <a:srgbClr val="0070C0"/>
                </a:solidFill>
              </a:rPr>
              <a:t>+b</a:t>
            </a:r>
            <a:r>
              <a:rPr lang="en-US" altLang="zh-TW" dirty="0">
                <a:solidFill>
                  <a:srgbClr val="0070C0"/>
                </a:solidFill>
              </a:rPr>
              <a:t>=-1 </a:t>
            </a:r>
            <a:r>
              <a:rPr lang="en-US" altLang="zh-TW" dirty="0"/>
              <a:t> 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B58945-2F5D-4EAF-8E54-22103F3E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5</a:t>
            </a:fld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C4A7BB-89C8-4805-9116-8E994D152722}"/>
              </a:ext>
            </a:extLst>
          </p:cNvPr>
          <p:cNvSpPr/>
          <p:nvPr/>
        </p:nvSpPr>
        <p:spPr>
          <a:xfrm>
            <a:off x="8112868" y="1607775"/>
            <a:ext cx="3015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hlinkClick r:id="rId2"/>
              </a:rPr>
              <a:t>台南二中數學科教學網站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A4BF33-11E0-447F-BA91-FF69E82F1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89" y="2121409"/>
            <a:ext cx="6464011" cy="8004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8A006B8-8400-4047-9368-DC126888A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88" y="3288587"/>
            <a:ext cx="4061947" cy="647556"/>
          </a:xfrm>
          <a:prstGeom prst="rect">
            <a:avLst/>
          </a:prstGeom>
        </p:spPr>
      </p:pic>
      <p:pic>
        <p:nvPicPr>
          <p:cNvPr id="6146" name="Picture 2" descr="https://www.baeldung.com/wp-content/uploads/sites/4/2021/07/fig1-300x232.png">
            <a:extLst>
              <a:ext uri="{FF2B5EF4-FFF2-40B4-BE49-F238E27FC236}">
                <a16:creationId xmlns:a16="http://schemas.microsoft.com/office/drawing/2014/main" id="{D3DB4B64-2FA3-4308-A7BE-DE89DFFC0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868" y="3659125"/>
            <a:ext cx="28575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0308E58-D4CB-46FE-883E-805A22ADC5CA}"/>
                  </a:ext>
                </a:extLst>
              </p:cNvPr>
              <p:cNvSpPr/>
              <p:nvPr/>
            </p:nvSpPr>
            <p:spPr>
              <a:xfrm>
                <a:off x="2635992" y="5068289"/>
                <a:ext cx="2348015" cy="6796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TW" b="1" dirty="0">
                                  <a:solidFill>
                                    <a:srgbClr val="0070C0"/>
                                  </a:solidFill>
                                </a:rPr>
                                <m:t>w</m:t>
                              </m:r>
                              <m:r>
                                <m:rPr>
                                  <m:nor/>
                                </m:rPr>
                                <a:rPr lang="en-US" altLang="zh-TW" baseline="30000" dirty="0">
                                  <a:solidFill>
                                    <a:srgbClr val="0070C0"/>
                                  </a:solidFill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altLang="zh-TW" b="1" dirty="0">
                                  <a:solidFill>
                                    <a:srgbClr val="0070C0"/>
                                  </a:solidFill>
                                </a:rPr>
                                <m:t>x</m:t>
                              </m:r>
                              <m:r>
                                <a:rPr lang="en-US" altLang="zh-TW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0308E58-D4CB-46FE-883E-805A22ADC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992" y="5068289"/>
                <a:ext cx="2348015" cy="679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04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2757" y="284771"/>
            <a:ext cx="10058400" cy="1609344"/>
          </a:xfrm>
        </p:spPr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Distance of a point to a plane 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832757" y="1600200"/>
            <a:ext cx="10662557" cy="4523014"/>
            <a:chOff x="1159655" y="2705318"/>
            <a:chExt cx="9878786" cy="382328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9655" y="2705318"/>
              <a:ext cx="9878786" cy="382328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6674174" y="4616958"/>
              <a:ext cx="1085957" cy="3121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 err="1">
                  <a:solidFill>
                    <a:srgbClr val="0070C0"/>
                  </a:solidFill>
                </a:rPr>
                <a:t>w</a:t>
              </a:r>
              <a:r>
                <a:rPr lang="en-US" altLang="zh-TW" baseline="30000" dirty="0" err="1">
                  <a:solidFill>
                    <a:srgbClr val="0070C0"/>
                  </a:solidFill>
                </a:rPr>
                <a:t>T</a:t>
              </a:r>
              <a:r>
                <a:rPr lang="en-US" altLang="zh-TW" b="1" dirty="0" err="1">
                  <a:solidFill>
                    <a:srgbClr val="0070C0"/>
                  </a:solidFill>
                </a:rPr>
                <a:t>x</a:t>
              </a:r>
              <a:r>
                <a:rPr lang="en-US" altLang="zh-TW" dirty="0" err="1">
                  <a:solidFill>
                    <a:srgbClr val="0070C0"/>
                  </a:solidFill>
                </a:rPr>
                <a:t>+b</a:t>
              </a:r>
              <a:r>
                <a:rPr lang="en-US" altLang="zh-TW" dirty="0">
                  <a:solidFill>
                    <a:srgbClr val="0070C0"/>
                  </a:solidFill>
                </a:rPr>
                <a:t>=0</a:t>
              </a:r>
              <a:endParaRPr lang="zh-TW" altLang="en-US" dirty="0"/>
            </a:p>
          </p:txBody>
        </p:sp>
      </p:grpSp>
      <p:sp>
        <p:nvSpPr>
          <p:cNvPr id="7" name="圓角矩形圖說文字 6"/>
          <p:cNvSpPr/>
          <p:nvPr/>
        </p:nvSpPr>
        <p:spPr>
          <a:xfrm>
            <a:off x="8350616" y="4298634"/>
            <a:ext cx="2939143" cy="734786"/>
          </a:xfrm>
          <a:prstGeom prst="wedgeRoundRectCallout">
            <a:avLst>
              <a:gd name="adj1" fmla="val -72621"/>
              <a:gd name="adj2" fmla="val 102095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0">
              <a:spcBef>
                <a:spcPts val="1200"/>
              </a:spcBef>
              <a:spcAft>
                <a:spcPts val="0"/>
              </a:spcAft>
              <a:buNone/>
            </a:pPr>
            <a:r>
              <a:rPr kumimoji="1" lang="en-US" altLang="zh-TW" sz="2000" dirty="0">
                <a:solidFill>
                  <a:srgbClr val="0070C0"/>
                </a:solidFill>
              </a:rPr>
              <a:t>Let </a:t>
            </a:r>
            <a:r>
              <a:rPr lang="en-US" altLang="zh-TW" sz="2000" b="1" dirty="0" err="1">
                <a:solidFill>
                  <a:srgbClr val="0070C0"/>
                </a:solidFill>
              </a:rPr>
              <a:t>x</a:t>
            </a:r>
            <a:r>
              <a:rPr lang="en-US" altLang="zh-TW" sz="2000" b="1" baseline="-25000" dirty="0" err="1">
                <a:solidFill>
                  <a:srgbClr val="0070C0"/>
                </a:solidFill>
              </a:rPr>
              <a:t>n</a:t>
            </a:r>
            <a:r>
              <a:rPr lang="en-US" altLang="zh-TW" sz="2000" b="1" dirty="0">
                <a:solidFill>
                  <a:srgbClr val="0070C0"/>
                </a:solidFill>
              </a:rPr>
              <a:t> </a:t>
            </a:r>
            <a:r>
              <a:rPr lang="en-US" altLang="zh-TW" sz="2000" dirty="0">
                <a:solidFill>
                  <a:srgbClr val="0070C0"/>
                </a:solidFill>
              </a:rPr>
              <a:t>be a point on the plane </a:t>
            </a:r>
            <a:r>
              <a:rPr lang="en-US" altLang="zh-TW" sz="2000" b="1" dirty="0" err="1">
                <a:solidFill>
                  <a:srgbClr val="0070C0"/>
                </a:solidFill>
              </a:rPr>
              <a:t>w</a:t>
            </a:r>
            <a:r>
              <a:rPr lang="en-US" altLang="zh-TW" sz="2000" baseline="30000" dirty="0" err="1">
                <a:solidFill>
                  <a:srgbClr val="0070C0"/>
                </a:solidFill>
              </a:rPr>
              <a:t>T</a:t>
            </a:r>
            <a:r>
              <a:rPr lang="en-US" altLang="zh-TW" sz="2000" b="1" dirty="0" err="1">
                <a:solidFill>
                  <a:srgbClr val="0070C0"/>
                </a:solidFill>
              </a:rPr>
              <a:t>x</a:t>
            </a:r>
            <a:r>
              <a:rPr lang="en-US" altLang="zh-TW" sz="2000" baseline="-25000" dirty="0" err="1">
                <a:solidFill>
                  <a:srgbClr val="0070C0"/>
                </a:solidFill>
              </a:rPr>
              <a:t>n</a:t>
            </a:r>
            <a:r>
              <a:rPr lang="en-US" altLang="zh-TW" sz="2000" dirty="0" err="1">
                <a:solidFill>
                  <a:srgbClr val="0070C0"/>
                </a:solidFill>
              </a:rPr>
              <a:t>+b</a:t>
            </a:r>
            <a:r>
              <a:rPr lang="en-US" altLang="zh-TW" sz="2000" dirty="0">
                <a:solidFill>
                  <a:srgbClr val="0070C0"/>
                </a:solidFill>
              </a:rPr>
              <a:t>=1</a:t>
            </a:r>
            <a:endParaRPr lang="en-US" altLang="zh-TW" dirty="0">
              <a:solidFill>
                <a:srgbClr val="0070C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6784791" y="5894614"/>
            <a:ext cx="13602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圖說文字 12"/>
          <p:cNvSpPr/>
          <p:nvPr/>
        </p:nvSpPr>
        <p:spPr>
          <a:xfrm>
            <a:off x="4808764" y="2743199"/>
            <a:ext cx="1976027" cy="615231"/>
          </a:xfrm>
          <a:prstGeom prst="wedgeRoundRectCallout">
            <a:avLst>
              <a:gd name="adj1" fmla="val -62204"/>
              <a:gd name="adj2" fmla="val 5048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0">
              <a:spcBef>
                <a:spcPts val="1200"/>
              </a:spcBef>
              <a:spcAft>
                <a:spcPts val="0"/>
              </a:spcAft>
              <a:buNone/>
            </a:pPr>
            <a:r>
              <a:rPr kumimoji="1" lang="en-US" altLang="zh-TW" sz="2000">
                <a:solidFill>
                  <a:srgbClr val="0070C0"/>
                </a:solidFill>
              </a:rPr>
              <a:t>Inner product</a:t>
            </a:r>
            <a:endParaRPr lang="en-US" altLang="zh-TW" dirty="0">
              <a:solidFill>
                <a:srgbClr val="0070C0"/>
              </a:solidFill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8145061" y="5900057"/>
            <a:ext cx="1360270" cy="0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28A141-137A-4F26-930D-88E777EF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618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39F229F-F3D8-4368-A3F6-AC9B0771012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CD427B6-0EC4-4A59-81D9-743DF09464D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4C13D88-755A-424F-AD9B-334DA162476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下列有關 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Maximum-Margin Classifier </a:t>
            </a:r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何者為誤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?</a:t>
            </a:r>
            <a:endParaRPr lang="zh-TW" altLang="en-US" sz="3600" b="1" dirty="0">
              <a:solidFill>
                <a:srgbClr val="5B5B5B"/>
              </a:solidFill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56CF720-63E6-4104-AA84-007611E1E3A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A5EA95-E331-4946-841C-7E1943BC9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580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66CE877-F1EE-4DFB-9D44-4FC528525A8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113A5FF-12AB-4994-842A-4D6C1585AFD4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4A59DF-A3CB-4B67-A29D-5012F56F17A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SVM </a:t>
            </a:r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的 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loss </a:t>
            </a:r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是什麼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?</a:t>
            </a:r>
            <a:endParaRPr lang="zh-TW" altLang="en-US" sz="3600" b="1" dirty="0">
              <a:solidFill>
                <a:srgbClr val="5B5B5B"/>
              </a:solidFill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0065F7-EAC9-4006-897F-1FE05106933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1535B87-3B76-4219-ABC1-DA452AEF6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E402-0EF5-0646-ADC6-16273D22BB33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790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30CFB594-C3F4-4F5B-9749-5AF0B76D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4" y="2106968"/>
            <a:ext cx="7587574" cy="4114800"/>
          </a:xfrm>
          <a:prstGeom prst="rect">
            <a:avLst/>
          </a:prstGeom>
        </p:spPr>
      </p:pic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91338" y="331382"/>
            <a:ext cx="10688350" cy="1144588"/>
          </a:xfrm>
        </p:spPr>
        <p:txBody>
          <a:bodyPr>
            <a:normAutofit/>
          </a:bodyPr>
          <a:lstStyle/>
          <a:p>
            <a:pPr lvl="0"/>
            <a:r>
              <a:rPr lang="en-US" sz="4800">
                <a:solidFill>
                  <a:srgbClr val="0070C0"/>
                </a:solidFill>
              </a:rPr>
              <a:t>Linear Classifier with Hinge </a:t>
            </a:r>
            <a:r>
              <a:rPr lang="en-US" sz="4800" dirty="0">
                <a:solidFill>
                  <a:srgbClr val="0070C0"/>
                </a:solidFill>
              </a:rPr>
              <a:t>Loss function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AB75CFD-AADA-4321-B8E4-9E3DF24DF130}" type="slidenum">
              <a:rPr lang="uk-UA" smtClean="0"/>
              <a:t>9</a:t>
            </a:fld>
            <a:endParaRPr lang="uk-U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040" y="6365960"/>
            <a:ext cx="4812417" cy="31643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40B3488-4297-4492-A50D-3FCFE1C90B93}"/>
              </a:ext>
            </a:extLst>
          </p:cNvPr>
          <p:cNvSpPr/>
          <p:nvPr/>
        </p:nvSpPr>
        <p:spPr>
          <a:xfrm>
            <a:off x="1796105" y="2997837"/>
            <a:ext cx="1604274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sz="105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altLang="zh-TW" dirty="0">
                <a:solidFill>
                  <a:srgbClr val="00B050"/>
                </a:solidFill>
                <a:latin typeface="Calibri" panose="020F0502020204030204" pitchFamily="34" charset="0"/>
              </a:rPr>
              <a:t>Sigmoid + </a:t>
            </a:r>
          </a:p>
          <a:p>
            <a:r>
              <a:rPr lang="en-US" altLang="zh-TW" dirty="0">
                <a:solidFill>
                  <a:srgbClr val="00B050"/>
                </a:solidFill>
                <a:latin typeface="Calibri" panose="020F0502020204030204" pitchFamily="34" charset="0"/>
              </a:rPr>
              <a:t>cross entropy</a:t>
            </a:r>
            <a:endParaRPr lang="zh-TW" altLang="en-US" dirty="0">
              <a:solidFill>
                <a:srgbClr val="00B050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C38EC68-33C8-4321-9E1E-063168CE340E}"/>
              </a:ext>
            </a:extLst>
          </p:cNvPr>
          <p:cNvCxnSpPr/>
          <p:nvPr/>
        </p:nvCxnSpPr>
        <p:spPr>
          <a:xfrm>
            <a:off x="710585" y="4671831"/>
            <a:ext cx="37753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7EB06AC-54D7-4D38-B47D-165EB3DB007D}"/>
              </a:ext>
            </a:extLst>
          </p:cNvPr>
          <p:cNvCxnSpPr/>
          <p:nvPr/>
        </p:nvCxnSpPr>
        <p:spPr>
          <a:xfrm>
            <a:off x="4485899" y="5891031"/>
            <a:ext cx="37753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D23FB5-0CDF-4507-973A-270D2D443001}"/>
              </a:ext>
            </a:extLst>
          </p:cNvPr>
          <p:cNvSpPr/>
          <p:nvPr/>
        </p:nvSpPr>
        <p:spPr>
          <a:xfrm>
            <a:off x="1489851" y="4871890"/>
            <a:ext cx="2741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rgbClr val="0070C0"/>
                </a:solidFill>
              </a:rPr>
              <a:t>Sigmoid + Square loss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749FF3-FEBD-45D7-80D9-094D667F2EC9}"/>
              </a:ext>
            </a:extLst>
          </p:cNvPr>
          <p:cNvSpPr/>
          <p:nvPr/>
        </p:nvSpPr>
        <p:spPr>
          <a:xfrm>
            <a:off x="6401885" y="3845556"/>
            <a:ext cx="1680216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sz="1050" dirty="0">
              <a:solidFill>
                <a:srgbClr val="FF9966"/>
              </a:solidFill>
              <a:latin typeface="Calibri" panose="020F0502020204030204" pitchFamily="34" charset="0"/>
            </a:endParaRPr>
          </a:p>
          <a:p>
            <a:r>
              <a:rPr lang="en-US" altLang="zh-TW" dirty="0">
                <a:solidFill>
                  <a:schemeClr val="accent2"/>
                </a:solidFill>
                <a:latin typeface="Calibri" panose="020F0502020204030204" pitchFamily="34" charset="0"/>
              </a:rPr>
              <a:t>Square loss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B831A8A-7056-49EE-9586-B802A5355E40}"/>
              </a:ext>
            </a:extLst>
          </p:cNvPr>
          <p:cNvCxnSpPr/>
          <p:nvPr/>
        </p:nvCxnSpPr>
        <p:spPr>
          <a:xfrm flipH="1" flipV="1">
            <a:off x="2013451" y="2178597"/>
            <a:ext cx="3712434" cy="37124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5C2951CB-3225-4CC3-B6AE-822226C91812}"/>
              </a:ext>
            </a:extLst>
          </p:cNvPr>
          <p:cNvCxnSpPr>
            <a:cxnSpLocks/>
          </p:cNvCxnSpPr>
          <p:nvPr/>
        </p:nvCxnSpPr>
        <p:spPr>
          <a:xfrm flipH="1" flipV="1">
            <a:off x="2165851" y="2330997"/>
            <a:ext cx="3560034" cy="35600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BBD9BF2-5877-417B-896C-7023CEAD6341}"/>
              </a:ext>
            </a:extLst>
          </p:cNvPr>
          <p:cNvCxnSpPr/>
          <p:nvPr/>
        </p:nvCxnSpPr>
        <p:spPr>
          <a:xfrm>
            <a:off x="5717519" y="5891031"/>
            <a:ext cx="25436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4F9D6734-840F-456C-A720-703251516D4E}"/>
              </a:ext>
            </a:extLst>
          </p:cNvPr>
          <p:cNvSpPr/>
          <p:nvPr/>
        </p:nvSpPr>
        <p:spPr>
          <a:xfrm>
            <a:off x="1140917" y="2243583"/>
            <a:ext cx="1188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Calibri" panose="020F0502020204030204" pitchFamily="34" charset="0"/>
              </a:rPr>
              <a:t>Hinge Loss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41366" y="1383690"/>
                <a:ext cx="50276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zh-TW" sz="2800" i="1" dirty="0">
                    <a:solidFill>
                      <a:srgbClr val="FF0000"/>
                    </a:solidFill>
                  </a:rPr>
                  <a:t>Hinge loss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⁡(0, 1−</m:t>
                    </m:r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𝑦𝑓</m:t>
                    </m:r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TW" sz="28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66" y="1383690"/>
                <a:ext cx="5027658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549" t="-13953" b="-302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948" y="2034650"/>
            <a:ext cx="7233988" cy="39215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5948" y="2436876"/>
            <a:ext cx="7235132" cy="361337"/>
          </a:xfrm>
          <a:prstGeom prst="rect">
            <a:avLst/>
          </a:prstGeom>
        </p:spPr>
      </p:pic>
      <p:sp>
        <p:nvSpPr>
          <p:cNvPr id="15" name="圓角矩形圖說文字 14"/>
          <p:cNvSpPr/>
          <p:nvPr/>
        </p:nvSpPr>
        <p:spPr>
          <a:xfrm>
            <a:off x="9088874" y="3537854"/>
            <a:ext cx="2667697" cy="1302273"/>
          </a:xfrm>
          <a:prstGeom prst="wedgeRoundRectCallout">
            <a:avLst>
              <a:gd name="adj1" fmla="val -86087"/>
              <a:gd name="adj2" fmla="val 8034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When will the data be </a:t>
            </a:r>
            <a:r>
              <a:rPr kumimoji="1" lang="en-US" altLang="zh-TW" sz="2400">
                <a:solidFill>
                  <a:srgbClr val="0070C0"/>
                </a:solidFill>
              </a:rPr>
              <a:t>linear separable?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31608" y="3905043"/>
            <a:ext cx="3342321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0070C0"/>
                </a:solidFill>
              </a:rPr>
              <a:t>Hinge Loss vs. 0-1 loss, which is better?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5" grpId="0" animBg="1"/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1.3319"/>
  <p:tag name="SLIDO_PRESENTATION_ID" val="00000000-0000-0000-0000-000000000000"/>
  <p:tag name="SLIDO_EVENT_UUID" val="76161e36-4e50-4bc0-a3a2-8a83d4688977"/>
  <p:tag name="SLIDO_EVENT_SECTION_UUID" val="0a6005d1-63a7-442e-855c-dd691a7cdb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zNTUwODF9"/>
  <p:tag name="SLIDO_TYPE" val="SlidoPoll"/>
  <p:tag name="SLIDO_POLL_UUID" val="eac3e01f-fa94-49ee-81c8-f9503dde3c58"/>
  <p:tag name="SLIDO_POLL_QUESTION_UUID" val="dc19058f-581d-45d0-9986-beab25615f9f"/>
  <p:tag name="SLIDO_TIMELINE" val="W3sic2NyZWVuIjoiUXVpekdldFJlYWR5Iiwic2hvd1Jlc3VsdHMiOmZhbHNlLCJzaG93Q29ycmVjdEFuc3dlcnMiOmZhbHNlLCJ2b3RpbmdMb2NrZWQiOmZhbHNlfSx7InBvbGxRdWVzdGlvblV1aWQiOiJkYzE5MDU4Zi01ODFkLTQ1ZDAtOTk4Ni1iZWFiMjU2MTVmOWYiLCJzaG93UmVzdWx0cyI6ZmFsc2UsInNob3dDb3JyZWN0QW5zd2VycyI6ZmFsc2UsInZvdGluZ0xvY2tlZCI6ZmFsc2V9LHsicG9sbFF1ZXN0aW9uVXVpZCI6ImRjMTkwNThmLTU4MWQtNDVkMC05OTg2LWJlYWIyNTYxNWY5ZiIsInNob3dSZXN1bHRzIjp0cnVlLCJzaG93Q29ycmVjdEFuc3dlcnMiOmZhbHNlLCJ2b3RpbmdMb2NrZWQiOnRydWV9LHsicG9sbFF1ZXN0aW9uVXVpZCI6ImRjMTkwNThmLTU4MWQtNDVkMC05OTg2LWJlYWIyNTYxNWY5ZiIsInNob3dSZXN1bHRzIjp0cnVlLCJzaG93Q29ycmVjdEFuc3dlcnMiOnRydWUsInZvdGluZ0xvY2tlZCI6dHJ1ZX1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zNTg0NzR9"/>
  <p:tag name="SLIDO_TYPE" val="SlidoPoll"/>
  <p:tag name="SLIDO_POLL_UUID" val="eac3e01f-fa94-49ee-81c8-f9503dde3c58"/>
  <p:tag name="SLIDO_POLL_QUESTION_UUID" val="b23c90c4-1210-4827-be06-6c4ead7e1e3f"/>
  <p:tag name="SLIDO_TIMELINE" val="W3sic2NyZWVuIjoiUXVpekdldFJlYWR5Iiwic2hvd1Jlc3VsdHMiOmZhbHNlLCJzaG93Q29ycmVjdEFuc3dlcnMiOmZhbHNlLCJ2b3RpbmdMb2NrZWQiOmZhbHNlfSx7InBvbGxRdWVzdGlvblV1aWQiOiJiMjNjOTBjNC0xMjEwLTQ4MjctYmUwNi02YzRlYWQ3ZTFlM2YiLCJzaG93UmVzdWx0cyI6ZmFsc2UsInNob3dDb3JyZWN0QW5zd2VycyI6ZmFsc2UsInZvdGluZ0xvY2tlZCI6ZmFsc2V9LHsicG9sbFF1ZXN0aW9uVXVpZCI6ImIyM2M5MGM0LTEyMTAtNDgyNy1iZTA2LTZjNGVhZDdlMWUzZiIsInNob3dSZXN1bHRzIjp0cnVlLCJzaG93Q29ycmVjdEFuc3dlcnMiOmZhbHNlLCJ2b3RpbmdMb2NrZWQiOnRydWV9LHsicG9sbFF1ZXN0aW9uVXVpZCI6ImIyM2M5MGM0LTEyMTAtNDgyNy1iZTA2LTZjNGVhZDdlMWUzZiIsInNob3dSZXN1bHRzIjp0cnVlLCJzaG93Q29ycmVjdEFuc3dlcnMiOnRydWUsInZvdGluZ0xvY2tlZCI6dHJ1ZX1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zNTQ1OTd9"/>
  <p:tag name="SLIDO_TYPE" val="SlidoPoll"/>
  <p:tag name="SLIDO_POLL_UUID" val="eac3e01f-fa94-49ee-81c8-f9503dde3c58"/>
  <p:tag name="SLIDO_POLL_QUESTION_UUID" val="285ebfda-912e-4219-aaed-5fc01fb81137"/>
  <p:tag name="SLIDO_TIMELINE" val="W3sic2NyZWVuIjoiUXVpekpvaW5pbmciLCJzaG93UmVzdWx0cyI6ZmFsc2UsInNob3dDb3JyZWN0QW5zd2VycyI6ZmFsc2UsInZvdGluZ0xvY2tlZCI6ZmFsc2V9LHsicG9sbFF1ZXN0aW9uVXVpZCI6IjI4NWViZmRhLTkxMmUtNDIxOS1hYWVkLTVmYzAxZmI4MTEzNyIsInNob3dSZXN1bHRzIjpmYWxzZSwic2hvd0NvcnJlY3RBbnN3ZXJzIjpmYWxzZSwidm90aW5nTG9ja2VkIjpmYWxzZX0seyJwb2xsUXVlc3Rpb25VdWlkIjoiMjg1ZWJmZGEtOTEyZS00MjE5LWFhZWQtNWZjMDFmYjgxMTM3Iiwic2hvd1Jlc3VsdHMiOnRydWUsInNob3dDb3JyZWN0QW5zd2VycyI6ZmFsc2UsInZvdGluZ0xvY2tlZCI6dHJ1ZX0seyJwb2xsUXVlc3Rpb25VdWlkIjoiMjg1ZWJmZGEtOTEyZS00MjE5LWFhZWQtNWZjMDFmYjgxMTM3Iiwic2hvd1Jlc3VsdHMiOnRydWUsInNob3dDb3JyZWN0QW5zd2VycyI6dHJ1ZSwidm90aW5nTG9ja2VkIjp0cnVlfV0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zNjc4MzN9"/>
  <p:tag name="SLIDO_TYPE" val="SlidoPoll"/>
  <p:tag name="SLIDO_POLL_UUID" val="eac3e01f-fa94-49ee-81c8-f9503dde3c58"/>
  <p:tag name="SLIDO_POLL_QUESTION_UUID" val="a06edd92-3adf-4f9e-870d-e03744c635f4"/>
  <p:tag name="SLIDO_TIMELINE" val="W3sic2NyZWVuIjoiUXVpekdldFJlYWR5Iiwic2hvd1Jlc3VsdHMiOmZhbHNlLCJzaG93Q29ycmVjdEFuc3dlcnMiOmZhbHNlLCJ2b3RpbmdMb2NrZWQiOmZhbHNlfSx7InBvbGxRdWVzdGlvblV1aWQiOiJhMDZlZGQ5Mi0zYWRmLTRmOWUtODcwZC1lMDM3NDRjNjM1ZjQiLCJzaG93UmVzdWx0cyI6ZmFsc2UsInNob3dDb3JyZWN0QW5zd2VycyI6ZmFsc2UsInZvdGluZ0xvY2tlZCI6ZmFsc2V9LHsicG9sbFF1ZXN0aW9uVXVpZCI6ImEwNmVkZDkyLTNhZGYtNGY5ZS04NzBkLWUwMzc0NGM2MzVmNCIsInNob3dSZXN1bHRzIjp0cnVlLCJzaG93Q29ycmVjdEFuc3dlcnMiOmZhbHNlLCJ2b3RpbmdMb2NrZWQiOnRydWV9LHsicG9sbFF1ZXN0aW9uVXVpZCI6ImEwNmVkZDkyLTNhZGYtNGY5ZS04NzBkLWUwMzc0NGM2MzVmNCIsInNob3dSZXN1bHRzIjp0cnVlLCJzaG93Q29ycmVjdEFuc3dlcnMiOnRydWUsInZvdGluZ0xvY2tlZCI6dHJ1ZX1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zNTUyMzl9"/>
  <p:tag name="SLIDO_TYPE" val="SlidoPoll"/>
  <p:tag name="SLIDO_POLL_UUID" val="eac3e01f-fa94-49ee-81c8-f9503dde3c58"/>
  <p:tag name="SLIDO_POLL_QUESTION_UUID" val="875eecdf-a685-45bf-b2cd-8d3deacaf918"/>
  <p:tag name="SLIDO_TIMELINE" val="W3sic2NyZWVuIjoiUXVpekdldFJlYWR5Iiwic2hvd1Jlc3VsdHMiOmZhbHNlLCJzaG93Q29ycmVjdEFuc3dlcnMiOmZhbHNlLCJ2b3RpbmdMb2NrZWQiOmZhbHNlfSx7InBvbGxRdWVzdGlvblV1aWQiOiI4NzVlZWNkZi1hNjg1LTQ1YmYtYjJjZC04ZDNkZWFjYWY5MTgiLCJzaG93UmVzdWx0cyI6ZmFsc2UsInNob3dDb3JyZWN0QW5zd2VycyI6ZmFsc2UsInZvdGluZ0xvY2tlZCI6ZmFsc2V9LHsicG9sbFF1ZXN0aW9uVXVpZCI6Ijg3NWVlY2RmLWE2ODUtNDViZi1iMmNkLThkM2RlYWNhZjkxOCIsInNob3dSZXN1bHRzIjp0cnVlLCJzaG93Q29ycmVjdEFuc3dlcnMiOmZhbHNlLCJ2b3RpbmdMb2NrZWQiOnRydWV9LHsicG9sbFF1ZXN0aW9uVXVpZCI6Ijg3NWVlY2RmLWE2ODUtNDViZi1iMmNkLThkM2RlYWNhZjkxOCIsInNob3dSZXN1bHRzIjp0cnVlLCJzaG93Q29ycmVjdEFuc3dlcnMiOnRydWUsInZvdGluZ0xvY2tlZCI6dHJ1ZX0seyJzY3JlZW4iOiJRdWl6TGVhZGVyYm9hcmQiLCJwb2xsUXVlc3Rpb25VdWlkIjoiODc1ZWVjZGYtYTY4NS00NWJmLWIyY2QtOGQzZGVhY2FmOTE4Iiwic2hvd1Jlc3VsdHMiOnRydWUsInNob3dDb3JyZWN0QW5zd2VycyI6dHJ1ZSwidm90aW5nTG9ja2VkIjp0cnVlfV0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QzNTgzMDd9"/>
  <p:tag name="SLIDO_TYPE" val="SlidoPoll"/>
  <p:tag name="SLIDO_POLL_UUID" val="eac3e01f-fa94-49ee-81c8-f9503dde3c58"/>
  <p:tag name="SLIDO_POLL_QUESTION_UUID" val="aae5308b-c0da-4682-aa35-d470bafefbc3"/>
  <p:tag name="SLIDO_TIMELINE" val="W3sicG9sbFF1ZXN0aW9uVXVpZCI6ImFhZTUzMDhiLWMwZGEtNDY4Mi1hYTM1LWQ0NzBiYWZlZmJjMyIsInNob3dSZXN1bHRzIjpmYWxzZSwic2hvd0NvcnJlY3RBbnN3ZXJzIjpmYWxzZSwidm90aW5nTG9ja2VkIjpmYWxzZX0seyJwb2xsUXVlc3Rpb25VdWlkIjoiYWFlNTMwOGItYzBkYS00NjgyLWFhMzUtZDQ3MGJhZmVmYmMzIiwic2hvd1Jlc3VsdHMiOnRydWUsInNob3dDb3JyZWN0QW5zd2VycyI6ZmFsc2UsInZvdGluZ0xvY2tlZCI6dHJ1ZX0seyJwb2xsUXVlc3Rpb25VdWlkIjoiYWFlNTMwOGItYzBkYS00NjgyLWFhMzUtZDQ3MGJhZmVmYmMzIiwic2hvd1Jlc3VsdHMiOnRydWUsInNob3dDb3JyZWN0QW5zd2VycyI6dHJ1ZSwidm90aW5nTG9ja2VkIjp0cnVlfV0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12259</TotalTime>
  <Words>1641</Words>
  <Application>Microsoft Office PowerPoint</Application>
  <PresentationFormat>寬螢幕</PresentationFormat>
  <Paragraphs>307</Paragraphs>
  <Slides>35</Slides>
  <Notes>6</Notes>
  <HiddenSlides>0</HiddenSlides>
  <MMClips>0</MMClips>
  <ScaleCrop>false</ScaleCrop>
  <HeadingPairs>
    <vt:vector size="8" baseType="variant">
      <vt:variant>
        <vt:lpstr>使用字型</vt:lpstr>
      </vt:variant>
      <vt:variant>
        <vt:i4>21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58" baseType="lpstr">
      <vt:lpstr>Arial Unicode MS</vt:lpstr>
      <vt:lpstr>Athelas</vt:lpstr>
      <vt:lpstr>Bitstream Vera Sans</vt:lpstr>
      <vt:lpstr>方正姚体</vt:lpstr>
      <vt:lpstr>Lucidasans</vt:lpstr>
      <vt:lpstr>MS PGothic</vt:lpstr>
      <vt:lpstr>SimSun</vt:lpstr>
      <vt:lpstr>微軟正黑體</vt:lpstr>
      <vt:lpstr>PMingLiU</vt:lpstr>
      <vt:lpstr>PMingLiU</vt:lpstr>
      <vt:lpstr>標楷體</vt:lpstr>
      <vt:lpstr>Arial</vt:lpstr>
      <vt:lpstr>Calibri</vt:lpstr>
      <vt:lpstr>Cambria</vt:lpstr>
      <vt:lpstr>Cambria Math</vt:lpstr>
      <vt:lpstr>Lucida Sans</vt:lpstr>
      <vt:lpstr>Rockwell</vt:lpstr>
      <vt:lpstr>Rockwell Condensed</vt:lpstr>
      <vt:lpstr>Rockwell Extra Bold</vt:lpstr>
      <vt:lpstr>Times New Roman</vt:lpstr>
      <vt:lpstr>Wingdings</vt:lpstr>
      <vt:lpstr>木刻字型</vt:lpstr>
      <vt:lpstr>Equation</vt:lpstr>
      <vt:lpstr>AI Lecture 3 Support Vector Machines</vt:lpstr>
      <vt:lpstr>SVM Tutorial Outline</vt:lpstr>
      <vt:lpstr>Maximum Margin Classifier</vt:lpstr>
      <vt:lpstr>Optimization Formulation</vt:lpstr>
      <vt:lpstr>點到平面距離公式</vt:lpstr>
      <vt:lpstr>Distance of a point to a plane </vt:lpstr>
      <vt:lpstr>PowerPoint 簡報</vt:lpstr>
      <vt:lpstr>PowerPoint 簡報</vt:lpstr>
      <vt:lpstr>Linear Classifier with Hinge Loss function</vt:lpstr>
      <vt:lpstr>Linear SVM </vt:lpstr>
      <vt:lpstr>PowerPoint 簡報</vt:lpstr>
      <vt:lpstr>Solve the Optimization problem</vt:lpstr>
      <vt:lpstr>Lagrange Formulation</vt:lpstr>
      <vt:lpstr>Dual Form</vt:lpstr>
      <vt:lpstr>Dual Form derivation</vt:lpstr>
      <vt:lpstr>From Duel to Prime Problem</vt:lpstr>
      <vt:lpstr>Linear SVMs:  Summary</vt:lpstr>
      <vt:lpstr>PowerPoint 簡報</vt:lpstr>
      <vt:lpstr>Linear SVM by Gradient Descent </vt:lpstr>
      <vt:lpstr>Linear SVm via gradient descent</vt:lpstr>
      <vt:lpstr>Two types of Linearly non-separable </vt:lpstr>
      <vt:lpstr>Soft Margin Classification  </vt:lpstr>
      <vt:lpstr>New optimization problem for Soft Margin Classification</vt:lpstr>
      <vt:lpstr>Lagrange formulation - Derivation for Soft Margin Classification </vt:lpstr>
      <vt:lpstr>Lagrange formulation  for Soft Margin Classification</vt:lpstr>
      <vt:lpstr>Lagrange formulation for Soft Margin Classification – Solution</vt:lpstr>
      <vt:lpstr>PowerPoint 簡報</vt:lpstr>
      <vt:lpstr>Non-linear SVMs</vt:lpstr>
      <vt:lpstr>Non-linear SVMs: Feature spaces</vt:lpstr>
      <vt:lpstr>from x to z space</vt:lpstr>
      <vt:lpstr>The “Kernel Trick”</vt:lpstr>
      <vt:lpstr>PowerPoint 簡報</vt:lpstr>
      <vt:lpstr>Common Kernels</vt:lpstr>
      <vt:lpstr>PowerPoint 簡報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Vector Machines</dc:title>
  <dc:creator>jahuichang jahuichang</dc:creator>
  <cp:lastModifiedBy>張嘉惠 (jahui)</cp:lastModifiedBy>
  <cp:revision>117</cp:revision>
  <dcterms:created xsi:type="dcterms:W3CDTF">2020-10-07T23:52:09Z</dcterms:created>
  <dcterms:modified xsi:type="dcterms:W3CDTF">2022-09-29T00:36:13Z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1.5.1.3319</vt:lpwstr>
  </property>
</Properties>
</file>